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73" r:id="rId2"/>
    <p:sldMasterId id="2147483786" r:id="rId3"/>
    <p:sldMasterId id="2147483799" r:id="rId4"/>
    <p:sldMasterId id="2147483839" r:id="rId5"/>
    <p:sldMasterId id="2147483880" r:id="rId6"/>
    <p:sldMasterId id="2147483897" r:id="rId7"/>
  </p:sldMasterIdLst>
  <p:notesMasterIdLst>
    <p:notesMasterId r:id="rId132"/>
  </p:notesMasterIdLst>
  <p:handoutMasterIdLst>
    <p:handoutMasterId r:id="rId133"/>
  </p:handoutMasterIdLst>
  <p:sldIdLst>
    <p:sldId id="366" r:id="rId8"/>
    <p:sldId id="626" r:id="rId9"/>
    <p:sldId id="614" r:id="rId10"/>
    <p:sldId id="749" r:id="rId11"/>
    <p:sldId id="631" r:id="rId12"/>
    <p:sldId id="807" r:id="rId13"/>
    <p:sldId id="690" r:id="rId14"/>
    <p:sldId id="345" r:id="rId15"/>
    <p:sldId id="258" r:id="rId16"/>
    <p:sldId id="691" r:id="rId17"/>
    <p:sldId id="856" r:id="rId18"/>
    <p:sldId id="857" r:id="rId19"/>
    <p:sldId id="848" r:id="rId20"/>
    <p:sldId id="849" r:id="rId21"/>
    <p:sldId id="850" r:id="rId22"/>
    <p:sldId id="851" r:id="rId23"/>
    <p:sldId id="489" r:id="rId24"/>
    <p:sldId id="490" r:id="rId25"/>
    <p:sldId id="630" r:id="rId26"/>
    <p:sldId id="853" r:id="rId27"/>
    <p:sldId id="854" r:id="rId28"/>
    <p:sldId id="855" r:id="rId29"/>
    <p:sldId id="852" r:id="rId30"/>
    <p:sldId id="493" r:id="rId31"/>
    <p:sldId id="696" r:id="rId32"/>
    <p:sldId id="561" r:id="rId33"/>
    <p:sldId id="507" r:id="rId34"/>
    <p:sldId id="713" r:id="rId35"/>
    <p:sldId id="714" r:id="rId36"/>
    <p:sldId id="815" r:id="rId37"/>
    <p:sldId id="814" r:id="rId38"/>
    <p:sldId id="816" r:id="rId39"/>
    <p:sldId id="817" r:id="rId40"/>
    <p:sldId id="818" r:id="rId41"/>
    <p:sldId id="819" r:id="rId42"/>
    <p:sldId id="820" r:id="rId43"/>
    <p:sldId id="821" r:id="rId44"/>
    <p:sldId id="822" r:id="rId45"/>
    <p:sldId id="823" r:id="rId46"/>
    <p:sldId id="562" r:id="rId47"/>
    <p:sldId id="564" r:id="rId48"/>
    <p:sldId id="784" r:id="rId49"/>
    <p:sldId id="846" r:id="rId50"/>
    <p:sldId id="785" r:id="rId51"/>
    <p:sldId id="835" r:id="rId52"/>
    <p:sldId id="787" r:id="rId53"/>
    <p:sldId id="843" r:id="rId54"/>
    <p:sldId id="844" r:id="rId55"/>
    <p:sldId id="788" r:id="rId56"/>
    <p:sldId id="789" r:id="rId57"/>
    <p:sldId id="790" r:id="rId58"/>
    <p:sldId id="791" r:id="rId59"/>
    <p:sldId id="742" r:id="rId60"/>
    <p:sldId id="745" r:id="rId61"/>
    <p:sldId id="733" r:id="rId62"/>
    <p:sldId id="732" r:id="rId63"/>
    <p:sldId id="734" r:id="rId64"/>
    <p:sldId id="735" r:id="rId65"/>
    <p:sldId id="736" r:id="rId66"/>
    <p:sldId id="727" r:id="rId67"/>
    <p:sldId id="729" r:id="rId68"/>
    <p:sldId id="824" r:id="rId69"/>
    <p:sldId id="827" r:id="rId70"/>
    <p:sldId id="841" r:id="rId71"/>
    <p:sldId id="842" r:id="rId72"/>
    <p:sldId id="836" r:id="rId73"/>
    <p:sldId id="838" r:id="rId74"/>
    <p:sldId id="266" r:id="rId75"/>
    <p:sldId id="805" r:id="rId76"/>
    <p:sldId id="839" r:id="rId77"/>
    <p:sldId id="730" r:id="rId78"/>
    <p:sldId id="830" r:id="rId79"/>
    <p:sldId id="825" r:id="rId80"/>
    <p:sldId id="828" r:id="rId81"/>
    <p:sldId id="831" r:id="rId82"/>
    <p:sldId id="834" r:id="rId83"/>
    <p:sldId id="840" r:id="rId84"/>
    <p:sldId id="832" r:id="rId85"/>
    <p:sldId id="833" r:id="rId86"/>
    <p:sldId id="793" r:id="rId87"/>
    <p:sldId id="794" r:id="rId88"/>
    <p:sldId id="796" r:id="rId89"/>
    <p:sldId id="799" r:id="rId90"/>
    <p:sldId id="800" r:id="rId91"/>
    <p:sldId id="809" r:id="rId92"/>
    <p:sldId id="810" r:id="rId93"/>
    <p:sldId id="812" r:id="rId94"/>
    <p:sldId id="813" r:id="rId95"/>
    <p:sldId id="845" r:id="rId96"/>
    <p:sldId id="802" r:id="rId97"/>
    <p:sldId id="803" r:id="rId98"/>
    <p:sldId id="751" r:id="rId99"/>
    <p:sldId id="753" r:id="rId100"/>
    <p:sldId id="754" r:id="rId101"/>
    <p:sldId id="755" r:id="rId102"/>
    <p:sldId id="756" r:id="rId103"/>
    <p:sldId id="757" r:id="rId104"/>
    <p:sldId id="758" r:id="rId105"/>
    <p:sldId id="759" r:id="rId106"/>
    <p:sldId id="760" r:id="rId107"/>
    <p:sldId id="761" r:id="rId108"/>
    <p:sldId id="762" r:id="rId109"/>
    <p:sldId id="765" r:id="rId110"/>
    <p:sldId id="783" r:id="rId111"/>
    <p:sldId id="782" r:id="rId112"/>
    <p:sldId id="780" r:id="rId113"/>
    <p:sldId id="781" r:id="rId114"/>
    <p:sldId id="402" r:id="rId115"/>
    <p:sldId id="808" r:id="rId116"/>
    <p:sldId id="811" r:id="rId117"/>
    <p:sldId id="804" r:id="rId118"/>
    <p:sldId id="771" r:id="rId119"/>
    <p:sldId id="768" r:id="rId120"/>
    <p:sldId id="769" r:id="rId121"/>
    <p:sldId id="770" r:id="rId122"/>
    <p:sldId id="772" r:id="rId123"/>
    <p:sldId id="773" r:id="rId124"/>
    <p:sldId id="774" r:id="rId125"/>
    <p:sldId id="775" r:id="rId126"/>
    <p:sldId id="776" r:id="rId127"/>
    <p:sldId id="777" r:id="rId128"/>
    <p:sldId id="778" r:id="rId129"/>
    <p:sldId id="779" r:id="rId130"/>
    <p:sldId id="767" r:id="rId1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5700" autoAdjust="0"/>
  </p:normalViewPr>
  <p:slideViewPr>
    <p:cSldViewPr>
      <p:cViewPr varScale="1">
        <p:scale>
          <a:sx n="85" d="100"/>
          <a:sy n="85" d="100"/>
        </p:scale>
        <p:origin x="773" y="62"/>
      </p:cViewPr>
      <p:guideLst>
        <p:guide orient="horz" pos="2160"/>
        <p:guide pos="2880"/>
      </p:guideLst>
    </p:cSldViewPr>
  </p:slideViewPr>
  <p:notesTextViewPr>
    <p:cViewPr>
      <p:scale>
        <a:sx n="3" d="2"/>
        <a:sy n="3" d="2"/>
      </p:scale>
      <p:origin x="0" y="0"/>
    </p:cViewPr>
  </p:notesTextViewPr>
  <p:sorterViewPr>
    <p:cViewPr varScale="1">
      <p:scale>
        <a:sx n="1" d="1"/>
        <a:sy n="1" d="1"/>
      </p:scale>
      <p:origin x="0" y="-2796"/>
    </p:cViewPr>
  </p:sorterViewPr>
  <p:notesViewPr>
    <p:cSldViewPr>
      <p:cViewPr varScale="1">
        <p:scale>
          <a:sx n="78" d="100"/>
          <a:sy n="78" d="100"/>
        </p:scale>
        <p:origin x="208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presProps" Target="presProps.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viewProps" Target="viewProps.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theme" Target="theme/theme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notesMaster" Target="notesMasters/notesMaster1.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4" Type="http://schemas.openxmlformats.org/officeDocument/2006/relationships/slideMaster" Target="slideMasters/slideMaster4.xml"/><Relationship Id="rId9" Type="http://schemas.openxmlformats.org/officeDocument/2006/relationships/slide" Target="slides/slide2.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thorpel\Downloads\1310071501-eng%20(2).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dirty="0"/>
              <a:t>Percentage of deaths in hospital, Canada, 1991-2022 </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Sheet1!$A$40</c:f>
              <c:strCache>
                <c:ptCount val="1"/>
                <c:pt idx="0">
                  <c:v>Percentage of deaths in hospital </c:v>
                </c:pt>
              </c:strCache>
            </c:strRef>
          </c:tx>
          <c:spPr>
            <a:ln w="34925" cap="rnd">
              <a:solidFill>
                <a:srgbClr val="002060"/>
              </a:solidFill>
              <a:round/>
            </a:ln>
            <a:effectLst/>
          </c:spPr>
          <c:marker>
            <c:symbol val="none"/>
          </c:marker>
          <c:cat>
            <c:numRef>
              <c:f>Sheet1!$B$39:$AG$39</c:f>
              <c:numCache>
                <c:formatCode>@</c:formatCode>
                <c:ptCount val="3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numCache>
            </c:numRef>
          </c:cat>
          <c:val>
            <c:numRef>
              <c:f>Sheet1!$B$40:$AG$40</c:f>
              <c:numCache>
                <c:formatCode>General</c:formatCode>
                <c:ptCount val="32"/>
                <c:pt idx="0">
                  <c:v>77</c:v>
                </c:pt>
                <c:pt idx="1">
                  <c:v>77.2</c:v>
                </c:pt>
                <c:pt idx="2">
                  <c:v>75.900000000000006</c:v>
                </c:pt>
                <c:pt idx="3">
                  <c:v>77.3</c:v>
                </c:pt>
                <c:pt idx="4">
                  <c:v>74.5</c:v>
                </c:pt>
                <c:pt idx="5">
                  <c:v>72.8</c:v>
                </c:pt>
                <c:pt idx="6">
                  <c:v>72</c:v>
                </c:pt>
                <c:pt idx="7">
                  <c:v>71.2</c:v>
                </c:pt>
                <c:pt idx="8">
                  <c:v>71.099999999999994</c:v>
                </c:pt>
                <c:pt idx="9">
                  <c:v>72</c:v>
                </c:pt>
                <c:pt idx="10">
                  <c:v>69.2</c:v>
                </c:pt>
                <c:pt idx="11">
                  <c:v>68.7</c:v>
                </c:pt>
                <c:pt idx="12">
                  <c:v>67.5</c:v>
                </c:pt>
                <c:pt idx="13">
                  <c:v>67.3</c:v>
                </c:pt>
                <c:pt idx="14">
                  <c:v>59.7</c:v>
                </c:pt>
                <c:pt idx="15">
                  <c:v>59.9</c:v>
                </c:pt>
                <c:pt idx="16">
                  <c:v>66.599999999999994</c:v>
                </c:pt>
                <c:pt idx="17">
                  <c:v>66.5</c:v>
                </c:pt>
                <c:pt idx="18">
                  <c:v>66.2</c:v>
                </c:pt>
                <c:pt idx="19">
                  <c:v>65.2</c:v>
                </c:pt>
                <c:pt idx="20">
                  <c:v>64.599999999999994</c:v>
                </c:pt>
                <c:pt idx="21">
                  <c:v>63.4</c:v>
                </c:pt>
                <c:pt idx="22">
                  <c:v>62.8</c:v>
                </c:pt>
                <c:pt idx="23">
                  <c:v>62.4</c:v>
                </c:pt>
                <c:pt idx="24">
                  <c:v>61.5</c:v>
                </c:pt>
                <c:pt idx="25">
                  <c:v>60.7</c:v>
                </c:pt>
                <c:pt idx="26">
                  <c:v>59.7</c:v>
                </c:pt>
                <c:pt idx="27">
                  <c:v>59.4</c:v>
                </c:pt>
                <c:pt idx="28">
                  <c:v>58.9</c:v>
                </c:pt>
                <c:pt idx="29">
                  <c:v>54.8</c:v>
                </c:pt>
                <c:pt idx="30">
                  <c:v>55.2</c:v>
                </c:pt>
                <c:pt idx="31">
                  <c:v>55.7</c:v>
                </c:pt>
              </c:numCache>
            </c:numRef>
          </c:val>
          <c:smooth val="0"/>
          <c:extLst>
            <c:ext xmlns:c16="http://schemas.microsoft.com/office/drawing/2014/chart" uri="{C3380CC4-5D6E-409C-BE32-E72D297353CC}">
              <c16:uniqueId val="{00000000-7B62-4871-B6C2-CDA25EF22E22}"/>
            </c:ext>
          </c:extLst>
        </c:ser>
        <c:dLbls>
          <c:showLegendKey val="0"/>
          <c:showVal val="0"/>
          <c:showCatName val="0"/>
          <c:showSerName val="0"/>
          <c:showPercent val="0"/>
          <c:showBubbleSize val="0"/>
        </c:dLbls>
        <c:smooth val="0"/>
        <c:axId val="669641120"/>
        <c:axId val="669634232"/>
      </c:lineChart>
      <c:catAx>
        <c:axId val="669641120"/>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634232"/>
        <c:crosses val="autoZero"/>
        <c:auto val="1"/>
        <c:lblAlgn val="ctr"/>
        <c:lblOffset val="100"/>
        <c:noMultiLvlLbl val="0"/>
      </c:catAx>
      <c:valAx>
        <c:axId val="669634232"/>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69641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'1310071501-eng (2)'!$A$44</c:f>
              <c:strCache>
                <c:ptCount val="1"/>
                <c:pt idx="0">
                  <c:v>Percentage of deaths in hospital, Canada, 2022</c:v>
                </c:pt>
              </c:strCache>
            </c:strRef>
          </c:tx>
          <c:spPr>
            <a:solidFill>
              <a:schemeClr val="accent6"/>
            </a:solidFill>
            <a:ln>
              <a:noFill/>
            </a:ln>
            <a:effectLst/>
          </c:spPr>
          <c:invertIfNegative val="0"/>
          <c:dPt>
            <c:idx val="8"/>
            <c:invertIfNegative val="0"/>
            <c:bubble3D val="0"/>
            <c:spPr>
              <a:solidFill>
                <a:srgbClr val="FF0000"/>
              </a:solidFill>
              <a:ln>
                <a:noFill/>
              </a:ln>
              <a:effectLst/>
            </c:spPr>
            <c:extLst>
              <c:ext xmlns:c16="http://schemas.microsoft.com/office/drawing/2014/chart" uri="{C3380CC4-5D6E-409C-BE32-E72D297353CC}">
                <c16:uniqueId val="{00000001-9FB0-4274-AB05-D7577AA0609D}"/>
              </c:ext>
            </c:extLst>
          </c:dPt>
          <c:cat>
            <c:strRef>
              <c:f>'1310071501-eng (2)'!$B$43:$O$43</c:f>
              <c:strCache>
                <c:ptCount val="14"/>
                <c:pt idx="0">
                  <c:v>Canada</c:v>
                </c:pt>
                <c:pt idx="1">
                  <c:v>NF</c:v>
                </c:pt>
                <c:pt idx="2">
                  <c:v>PEI</c:v>
                </c:pt>
                <c:pt idx="3">
                  <c:v>NS</c:v>
                </c:pt>
                <c:pt idx="4">
                  <c:v>NB</c:v>
                </c:pt>
                <c:pt idx="5">
                  <c:v>PQ</c:v>
                </c:pt>
                <c:pt idx="6">
                  <c:v>ON</c:v>
                </c:pt>
                <c:pt idx="7">
                  <c:v>MN</c:v>
                </c:pt>
                <c:pt idx="8">
                  <c:v>SK</c:v>
                </c:pt>
                <c:pt idx="9">
                  <c:v>AB</c:v>
                </c:pt>
                <c:pt idx="10">
                  <c:v>BC</c:v>
                </c:pt>
                <c:pt idx="11">
                  <c:v>YK</c:v>
                </c:pt>
                <c:pt idx="12">
                  <c:v>NWT</c:v>
                </c:pt>
                <c:pt idx="13">
                  <c:v>NV</c:v>
                </c:pt>
              </c:strCache>
            </c:strRef>
          </c:cat>
          <c:val>
            <c:numRef>
              <c:f>'1310071501-eng (2)'!$B$44:$O$44</c:f>
              <c:numCache>
                <c:formatCode>General</c:formatCode>
                <c:ptCount val="14"/>
                <c:pt idx="0">
                  <c:v>55.7</c:v>
                </c:pt>
                <c:pt idx="1">
                  <c:v>55.6</c:v>
                </c:pt>
                <c:pt idx="2">
                  <c:v>51.2</c:v>
                </c:pt>
                <c:pt idx="3">
                  <c:v>54.7</c:v>
                </c:pt>
                <c:pt idx="4">
                  <c:v>29.7</c:v>
                </c:pt>
                <c:pt idx="5">
                  <c:v>76.7</c:v>
                </c:pt>
                <c:pt idx="6">
                  <c:v>52.1</c:v>
                </c:pt>
                <c:pt idx="7">
                  <c:v>57.1</c:v>
                </c:pt>
                <c:pt idx="8">
                  <c:v>48.9</c:v>
                </c:pt>
                <c:pt idx="9">
                  <c:v>49.2</c:v>
                </c:pt>
                <c:pt idx="10">
                  <c:v>41.7</c:v>
                </c:pt>
                <c:pt idx="12">
                  <c:v>37.5</c:v>
                </c:pt>
                <c:pt idx="13">
                  <c:v>39.700000000000003</c:v>
                </c:pt>
              </c:numCache>
            </c:numRef>
          </c:val>
          <c:extLst>
            <c:ext xmlns:c16="http://schemas.microsoft.com/office/drawing/2014/chart" uri="{C3380CC4-5D6E-409C-BE32-E72D297353CC}">
              <c16:uniqueId val="{00000002-9FB0-4274-AB05-D7577AA0609D}"/>
            </c:ext>
          </c:extLst>
        </c:ser>
        <c:dLbls>
          <c:showLegendKey val="0"/>
          <c:showVal val="0"/>
          <c:showCatName val="0"/>
          <c:showSerName val="0"/>
          <c:showPercent val="0"/>
          <c:showBubbleSize val="0"/>
        </c:dLbls>
        <c:gapWidth val="150"/>
        <c:axId val="750307408"/>
        <c:axId val="750306752"/>
      </c:barChart>
      <c:catAx>
        <c:axId val="75030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0306752"/>
        <c:crosses val="autoZero"/>
        <c:auto val="1"/>
        <c:lblAlgn val="ctr"/>
        <c:lblOffset val="100"/>
        <c:noMultiLvlLbl val="0"/>
      </c:catAx>
      <c:valAx>
        <c:axId val="750306752"/>
        <c:scaling>
          <c:orientation val="minMax"/>
          <c:max val="80"/>
          <c:min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0307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050DAD-ED9A-AD46-810E-74A619836402}" type="doc">
      <dgm:prSet loTypeId="urn:microsoft.com/office/officeart/2005/8/layout/arrow3" loCatId="" qsTypeId="urn:microsoft.com/office/officeart/2005/8/quickstyle/simple4" qsCatId="simple" csTypeId="urn:microsoft.com/office/officeart/2005/8/colors/accent1_2" csCatId="accent1" phldr="1"/>
      <dgm:spPr/>
      <dgm:t>
        <a:bodyPr/>
        <a:lstStyle/>
        <a:p>
          <a:endParaRPr lang="en-US"/>
        </a:p>
      </dgm:t>
    </dgm:pt>
    <dgm:pt modelId="{259FD15D-DE0D-5146-A1B5-E57D35710A3A}">
      <dgm:prSet phldrT="[Text]"/>
      <dgm:spPr>
        <a:xfrm>
          <a:off x="3025027" y="0"/>
          <a:ext cx="2571309" cy="1016124"/>
        </a:xfrm>
        <a:prstGeom prst="rect">
          <a:avLst/>
        </a:prstGeom>
        <a:noFill/>
        <a:ln>
          <a:noFill/>
        </a:ln>
        <a:effectLst/>
      </dgm:spPr>
      <dgm:t>
        <a:bodyPr/>
        <a:lstStyle/>
        <a:p>
          <a:pPr>
            <a:buNone/>
          </a:pPr>
          <a:endParaRPr lang="en-US" dirty="0">
            <a:solidFill>
              <a:srgbClr val="000000">
                <a:hueOff val="0"/>
                <a:satOff val="0"/>
                <a:lumOff val="0"/>
                <a:alphaOff val="0"/>
              </a:srgbClr>
            </a:solidFill>
            <a:latin typeface="Arial"/>
            <a:ea typeface="+mn-ea"/>
            <a:cs typeface="+mn-cs"/>
          </a:endParaRPr>
        </a:p>
      </dgm:t>
    </dgm:pt>
    <dgm:pt modelId="{16CAFCAF-B45E-D341-9F35-9F39AA263D65}" type="parTrans" cxnId="{4C96BBD1-E9D1-B240-B3B7-94F1A3643629}">
      <dgm:prSet/>
      <dgm:spPr/>
      <dgm:t>
        <a:bodyPr/>
        <a:lstStyle/>
        <a:p>
          <a:endParaRPr lang="en-US"/>
        </a:p>
      </dgm:t>
    </dgm:pt>
    <dgm:pt modelId="{D992D5CA-697C-F642-9E33-195331D75AD7}" type="sibTrans" cxnId="{4C96BBD1-E9D1-B240-B3B7-94F1A3643629}">
      <dgm:prSet/>
      <dgm:spPr/>
      <dgm:t>
        <a:bodyPr/>
        <a:lstStyle/>
        <a:p>
          <a:endParaRPr lang="en-US"/>
        </a:p>
      </dgm:t>
    </dgm:pt>
    <dgm:pt modelId="{5CB9AA57-5199-834B-917A-E54D0B8DCABA}">
      <dgm:prSet phldrT="[Text]"/>
      <dgm:spPr>
        <a:xfrm>
          <a:off x="458173" y="1403219"/>
          <a:ext cx="2190572" cy="1016124"/>
        </a:xfrm>
        <a:prstGeom prst="rect">
          <a:avLst/>
        </a:prstGeom>
        <a:noFill/>
        <a:ln>
          <a:noFill/>
        </a:ln>
        <a:effectLst/>
      </dgm:spPr>
      <dgm:t>
        <a:bodyPr/>
        <a:lstStyle/>
        <a:p>
          <a:pPr>
            <a:buNone/>
          </a:pPr>
          <a:endParaRPr lang="en-US" dirty="0">
            <a:solidFill>
              <a:srgbClr val="000000">
                <a:hueOff val="0"/>
                <a:satOff val="0"/>
                <a:lumOff val="0"/>
                <a:alphaOff val="0"/>
              </a:srgbClr>
            </a:solidFill>
            <a:latin typeface="Arial"/>
            <a:ea typeface="+mn-ea"/>
            <a:cs typeface="+mn-cs"/>
          </a:endParaRPr>
        </a:p>
      </dgm:t>
    </dgm:pt>
    <dgm:pt modelId="{6B641211-6957-DB46-B449-7E16551115B2}" type="sibTrans" cxnId="{B929E7BD-2D54-4746-AA77-08F7DA723F74}">
      <dgm:prSet/>
      <dgm:spPr/>
      <dgm:t>
        <a:bodyPr/>
        <a:lstStyle/>
        <a:p>
          <a:endParaRPr lang="en-US"/>
        </a:p>
      </dgm:t>
    </dgm:pt>
    <dgm:pt modelId="{2FEADED1-7639-D241-8E58-CF8ADA8AC4DA}" type="parTrans" cxnId="{B929E7BD-2D54-4746-AA77-08F7DA723F74}">
      <dgm:prSet/>
      <dgm:spPr/>
      <dgm:t>
        <a:bodyPr/>
        <a:lstStyle/>
        <a:p>
          <a:endParaRPr lang="en-US"/>
        </a:p>
      </dgm:t>
    </dgm:pt>
    <dgm:pt modelId="{307018E2-94AF-1A40-8710-D97E1EACFA66}" type="pres">
      <dgm:prSet presAssocID="{AB050DAD-ED9A-AD46-810E-74A619836402}" presName="compositeShape" presStyleCnt="0">
        <dgm:presLayoutVars>
          <dgm:chMax val="2"/>
          <dgm:dir/>
          <dgm:resizeHandles val="exact"/>
        </dgm:presLayoutVars>
      </dgm:prSet>
      <dgm:spPr/>
    </dgm:pt>
    <dgm:pt modelId="{4F2A699E-42C2-A646-8B77-0110C7200176}" type="pres">
      <dgm:prSet presAssocID="{AB050DAD-ED9A-AD46-810E-74A619836402}" presName="divider" presStyleLbl="fgShp" presStyleIdx="0" presStyleCnt="1"/>
      <dgm:spPr>
        <a:xfrm rot="21300000">
          <a:off x="205334" y="966813"/>
          <a:ext cx="5551771" cy="485717"/>
        </a:xfrm>
        <a:prstGeom prst="mathMinus">
          <a:avLst/>
        </a:prstGeom>
        <a:solidFill>
          <a:srgbClr val="FF0000"/>
        </a:solidFill>
        <a:ln>
          <a:noFill/>
        </a:ln>
        <a:effectLst>
          <a:outerShdw blurRad="40000" dist="23000" dir="5400000" rotWithShape="0">
            <a:srgbClr val="000000">
              <a:alpha val="35000"/>
            </a:srgbClr>
          </a:outerShdw>
        </a:effectLst>
      </dgm:spPr>
    </dgm:pt>
    <dgm:pt modelId="{0840D6A9-491B-A643-9869-B1A58246458B}" type="pres">
      <dgm:prSet presAssocID="{259FD15D-DE0D-5146-A1B5-E57D35710A3A}" presName="downArrow" presStyleLbl="node1" presStyleIdx="0" presStyleCnt="2" custScaleX="116914" custScaleY="125000" custLinFactNeighborX="-649" custLinFactNeighborY="-5577"/>
      <dgm:spPr>
        <a:xfrm>
          <a:off x="564219" y="0"/>
          <a:ext cx="2091278" cy="1209671"/>
        </a:xfrm>
        <a:prstGeom prst="downArrow">
          <a:avLst/>
        </a:prstGeom>
        <a:solidFill>
          <a:srgbClr val="FF0000"/>
        </a:solidFill>
        <a:ln>
          <a:noFill/>
        </a:ln>
        <a:effectLst>
          <a:outerShdw blurRad="40000" dist="23000" dir="5400000" rotWithShape="0">
            <a:srgbClr val="000000">
              <a:alpha val="35000"/>
            </a:srgbClr>
          </a:outerShdw>
        </a:effectLst>
      </dgm:spPr>
    </dgm:pt>
    <dgm:pt modelId="{A61C9EB6-3B8B-4B48-BB0A-A66EB2C62C93}" type="pres">
      <dgm:prSet presAssocID="{259FD15D-DE0D-5146-A1B5-E57D35710A3A}" presName="downArrowText" presStyleLbl="revTx" presStyleIdx="0" presStyleCnt="2" custScaleX="134766" custLinFactNeighborX="10304">
        <dgm:presLayoutVars>
          <dgm:bulletEnabled val="1"/>
        </dgm:presLayoutVars>
      </dgm:prSet>
      <dgm:spPr/>
    </dgm:pt>
    <dgm:pt modelId="{6CBF0308-BCF6-3245-B955-B9D6AC640BC7}" type="pres">
      <dgm:prSet presAssocID="{5CB9AA57-5199-834B-917A-E54D0B8DCABA}" presName="upArrow" presStyleLbl="node1" presStyleIdx="1" presStyleCnt="2" custScaleX="124674" custScaleY="123098" custLinFactNeighborY="1756"/>
      <dgm:spPr>
        <a:xfrm>
          <a:off x="3237539" y="1228078"/>
          <a:ext cx="2230084" cy="1191265"/>
        </a:xfrm>
        <a:prstGeom prst="upArrow">
          <a:avLst/>
        </a:prstGeom>
        <a:solidFill>
          <a:srgbClr val="FF0000"/>
        </a:solidFill>
        <a:ln>
          <a:noFill/>
        </a:ln>
        <a:effectLst>
          <a:outerShdw blurRad="40000" dist="23000" dir="5400000" rotWithShape="0">
            <a:srgbClr val="000000">
              <a:alpha val="35000"/>
            </a:srgbClr>
          </a:outerShdw>
        </a:effectLst>
      </dgm:spPr>
    </dgm:pt>
    <dgm:pt modelId="{70A047D1-FB22-4E44-B366-B56E1F2BCB06}" type="pres">
      <dgm:prSet presAssocID="{5CB9AA57-5199-834B-917A-E54D0B8DCABA}" presName="upArrowText" presStyleLbl="revTx" presStyleIdx="1" presStyleCnt="2" custScaleX="114811" custLinFactNeighborX="-15456">
        <dgm:presLayoutVars>
          <dgm:bulletEnabled val="1"/>
        </dgm:presLayoutVars>
      </dgm:prSet>
      <dgm:spPr/>
    </dgm:pt>
  </dgm:ptLst>
  <dgm:cxnLst>
    <dgm:cxn modelId="{15E89316-67A9-C846-B531-2D992C6FB76A}" type="presOf" srcId="{AB050DAD-ED9A-AD46-810E-74A619836402}" destId="{307018E2-94AF-1A40-8710-D97E1EACFA66}" srcOrd="0" destOrd="0" presId="urn:microsoft.com/office/officeart/2005/8/layout/arrow3"/>
    <dgm:cxn modelId="{0F351789-9316-304F-8311-4B1E5ACBF4C1}" type="presOf" srcId="{259FD15D-DE0D-5146-A1B5-E57D35710A3A}" destId="{A61C9EB6-3B8B-4B48-BB0A-A66EB2C62C93}" srcOrd="0" destOrd="0" presId="urn:microsoft.com/office/officeart/2005/8/layout/arrow3"/>
    <dgm:cxn modelId="{B929E7BD-2D54-4746-AA77-08F7DA723F74}" srcId="{AB050DAD-ED9A-AD46-810E-74A619836402}" destId="{5CB9AA57-5199-834B-917A-E54D0B8DCABA}" srcOrd="1" destOrd="0" parTransId="{2FEADED1-7639-D241-8E58-CF8ADA8AC4DA}" sibTransId="{6B641211-6957-DB46-B449-7E16551115B2}"/>
    <dgm:cxn modelId="{4C96BBD1-E9D1-B240-B3B7-94F1A3643629}" srcId="{AB050DAD-ED9A-AD46-810E-74A619836402}" destId="{259FD15D-DE0D-5146-A1B5-E57D35710A3A}" srcOrd="0" destOrd="0" parTransId="{16CAFCAF-B45E-D341-9F35-9F39AA263D65}" sibTransId="{D992D5CA-697C-F642-9E33-195331D75AD7}"/>
    <dgm:cxn modelId="{B31C3FFC-29BC-1D44-A062-E58B3904ED38}" type="presOf" srcId="{5CB9AA57-5199-834B-917A-E54D0B8DCABA}" destId="{70A047D1-FB22-4E44-B366-B56E1F2BCB06}" srcOrd="0" destOrd="0" presId="urn:microsoft.com/office/officeart/2005/8/layout/arrow3"/>
    <dgm:cxn modelId="{E167844B-FEBC-C74A-BAD9-3C142FD3A374}" type="presParOf" srcId="{307018E2-94AF-1A40-8710-D97E1EACFA66}" destId="{4F2A699E-42C2-A646-8B77-0110C7200176}" srcOrd="0" destOrd="0" presId="urn:microsoft.com/office/officeart/2005/8/layout/arrow3"/>
    <dgm:cxn modelId="{CC1FA924-2280-8A48-A996-52264D83EB3B}" type="presParOf" srcId="{307018E2-94AF-1A40-8710-D97E1EACFA66}" destId="{0840D6A9-491B-A643-9869-B1A58246458B}" srcOrd="1" destOrd="0" presId="urn:microsoft.com/office/officeart/2005/8/layout/arrow3"/>
    <dgm:cxn modelId="{3ABF7A0C-0ADD-1941-98D7-E02AA5125C7A}" type="presParOf" srcId="{307018E2-94AF-1A40-8710-D97E1EACFA66}" destId="{A61C9EB6-3B8B-4B48-BB0A-A66EB2C62C93}" srcOrd="2" destOrd="0" presId="urn:microsoft.com/office/officeart/2005/8/layout/arrow3"/>
    <dgm:cxn modelId="{BD6AD220-DB50-F443-B2ED-E20FF1880862}" type="presParOf" srcId="{307018E2-94AF-1A40-8710-D97E1EACFA66}" destId="{6CBF0308-BCF6-3245-B955-B9D6AC640BC7}" srcOrd="3" destOrd="0" presId="urn:microsoft.com/office/officeart/2005/8/layout/arrow3"/>
    <dgm:cxn modelId="{44C99F62-A9C4-F648-BFE7-85027248D84D}" type="presParOf" srcId="{307018E2-94AF-1A40-8710-D97E1EACFA66}" destId="{70A047D1-FB22-4E44-B366-B56E1F2BCB06}"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A699E-42C2-A646-8B77-0110C7200176}">
      <dsp:nvSpPr>
        <dsp:cNvPr id="0" name=""/>
        <dsp:cNvSpPr/>
      </dsp:nvSpPr>
      <dsp:spPr>
        <a:xfrm rot="21300000">
          <a:off x="307604" y="1134922"/>
          <a:ext cx="6517110" cy="570173"/>
        </a:xfrm>
        <a:prstGeom prst="mathMinus">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0840D6A9-491B-A643-9869-B1A58246458B}">
      <dsp:nvSpPr>
        <dsp:cNvPr id="0" name=""/>
        <dsp:cNvSpPr/>
      </dsp:nvSpPr>
      <dsp:spPr>
        <a:xfrm>
          <a:off x="661037" y="0"/>
          <a:ext cx="2501604" cy="1420009"/>
        </a:xfrm>
        <a:prstGeom prst="downArrow">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61C9EB6-3B8B-4B48-BB0A-A66EB2C62C93}">
      <dsp:nvSpPr>
        <dsp:cNvPr id="0" name=""/>
        <dsp:cNvSpPr/>
      </dsp:nvSpPr>
      <dsp:spPr>
        <a:xfrm>
          <a:off x="3618562" y="0"/>
          <a:ext cx="3075821" cy="1192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305816" numCol="1" spcCol="1270" anchor="ctr" anchorCtr="0">
          <a:noAutofit/>
        </a:bodyPr>
        <a:lstStyle/>
        <a:p>
          <a:pPr marL="0" lvl="0" indent="0" algn="ctr" defTabSz="1911350">
            <a:lnSpc>
              <a:spcPct val="90000"/>
            </a:lnSpc>
            <a:spcBef>
              <a:spcPct val="0"/>
            </a:spcBef>
            <a:spcAft>
              <a:spcPct val="35000"/>
            </a:spcAft>
            <a:buNone/>
          </a:pPr>
          <a:endParaRPr lang="en-US" sz="4300" kern="1200" dirty="0">
            <a:solidFill>
              <a:srgbClr val="000000">
                <a:hueOff val="0"/>
                <a:satOff val="0"/>
                <a:lumOff val="0"/>
                <a:alphaOff val="0"/>
              </a:srgbClr>
            </a:solidFill>
            <a:latin typeface="Arial"/>
            <a:ea typeface="+mn-ea"/>
            <a:cs typeface="+mn-cs"/>
          </a:endParaRPr>
        </a:p>
      </dsp:txBody>
      <dsp:txXfrm>
        <a:off x="3618562" y="0"/>
        <a:ext cx="3075821" cy="1192807"/>
      </dsp:txXfrm>
    </dsp:sp>
    <dsp:sp modelId="{6CBF0308-BCF6-3245-B955-B9D6AC640BC7}">
      <dsp:nvSpPr>
        <dsp:cNvPr id="0" name=""/>
        <dsp:cNvSpPr/>
      </dsp:nvSpPr>
      <dsp:spPr>
        <a:xfrm>
          <a:off x="3872771" y="1441615"/>
          <a:ext cx="2667644" cy="1398402"/>
        </a:xfrm>
        <a:prstGeom prst="upArrow">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A047D1-FB22-4E44-B366-B56E1F2BCB06}">
      <dsp:nvSpPr>
        <dsp:cNvPr id="0" name=""/>
        <dsp:cNvSpPr/>
      </dsp:nvSpPr>
      <dsp:spPr>
        <a:xfrm>
          <a:off x="548070" y="1647210"/>
          <a:ext cx="2620380" cy="1192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305816" numCol="1" spcCol="1270" anchor="ctr" anchorCtr="0">
          <a:noAutofit/>
        </a:bodyPr>
        <a:lstStyle/>
        <a:p>
          <a:pPr marL="0" lvl="0" indent="0" algn="ctr" defTabSz="1911350">
            <a:lnSpc>
              <a:spcPct val="90000"/>
            </a:lnSpc>
            <a:spcBef>
              <a:spcPct val="0"/>
            </a:spcBef>
            <a:spcAft>
              <a:spcPct val="35000"/>
            </a:spcAft>
            <a:buNone/>
          </a:pPr>
          <a:endParaRPr lang="en-US" sz="4300" kern="1200" dirty="0">
            <a:solidFill>
              <a:srgbClr val="000000">
                <a:hueOff val="0"/>
                <a:satOff val="0"/>
                <a:lumOff val="0"/>
                <a:alphaOff val="0"/>
              </a:srgbClr>
            </a:solidFill>
            <a:latin typeface="Arial"/>
            <a:ea typeface="+mn-ea"/>
            <a:cs typeface="+mn-cs"/>
          </a:endParaRPr>
        </a:p>
      </dsp:txBody>
      <dsp:txXfrm>
        <a:off x="548070" y="1647210"/>
        <a:ext cx="2620380" cy="1192807"/>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725"/>
          </a:xfrm>
          <a:prstGeom prst="rect">
            <a:avLst/>
          </a:prstGeom>
        </p:spPr>
        <p:txBody>
          <a:bodyPr vert="horz" lIns="91440" tIns="45720" rIns="91440" bIns="45720" rtlCol="0"/>
          <a:lstStyle>
            <a:lvl1pPr algn="r">
              <a:defRPr sz="1200"/>
            </a:lvl1pPr>
          </a:lstStyle>
          <a:p>
            <a:fld id="{7B819402-D422-4864-9A6D-2DCEBBBF9EF4}" type="datetimeFigureOut">
              <a:rPr lang="en-US" smtClean="0"/>
              <a:t>4/7/2024</a:t>
            </a:fld>
            <a:endParaRPr lang="en-US"/>
          </a:p>
        </p:txBody>
      </p:sp>
      <p:sp>
        <p:nvSpPr>
          <p:cNvPr id="4" name="Footer Placeholder 3"/>
          <p:cNvSpPr>
            <a:spLocks noGrp="1"/>
          </p:cNvSpPr>
          <p:nvPr>
            <p:ph type="ftr" sz="quarter" idx="2"/>
          </p:nvPr>
        </p:nvSpPr>
        <p:spPr>
          <a:xfrm>
            <a:off x="0" y="8829676"/>
            <a:ext cx="303784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6"/>
            <a:ext cx="3037840" cy="466725"/>
          </a:xfrm>
          <a:prstGeom prst="rect">
            <a:avLst/>
          </a:prstGeom>
        </p:spPr>
        <p:txBody>
          <a:bodyPr vert="horz" lIns="91440" tIns="45720" rIns="91440" bIns="45720" rtlCol="0" anchor="b"/>
          <a:lstStyle>
            <a:lvl1pPr algn="r">
              <a:defRPr sz="1200"/>
            </a:lvl1pPr>
          </a:lstStyle>
          <a:p>
            <a:fld id="{2E52DEB0-6C9D-4B2C-A501-C1836BF9A0EE}" type="slidenum">
              <a:rPr lang="en-US" smtClean="0"/>
              <a:t>‹#›</a:t>
            </a:fld>
            <a:endParaRPr lang="en-US"/>
          </a:p>
        </p:txBody>
      </p:sp>
    </p:spTree>
    <p:extLst>
      <p:ext uri="{BB962C8B-B14F-4D97-AF65-F5344CB8AC3E}">
        <p14:creationId xmlns:p14="http://schemas.microsoft.com/office/powerpoint/2010/main" val="4093529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9" y="2"/>
            <a:ext cx="3038475" cy="466725"/>
          </a:xfrm>
          <a:prstGeom prst="rect">
            <a:avLst/>
          </a:prstGeom>
        </p:spPr>
        <p:txBody>
          <a:bodyPr vert="horz" lIns="91440" tIns="45720" rIns="91440" bIns="45720" rtlCol="0"/>
          <a:lstStyle>
            <a:lvl1pPr algn="r">
              <a:defRPr sz="1200"/>
            </a:lvl1pPr>
          </a:lstStyle>
          <a:p>
            <a:fld id="{31A3A9E2-1E01-4A29-887B-2B2027B4E77C}" type="datetimeFigureOut">
              <a:rPr lang="en-CA" smtClean="0"/>
              <a:t>2024-04-07</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7"/>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1" y="8829677"/>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9" y="8829677"/>
            <a:ext cx="3038475" cy="466725"/>
          </a:xfrm>
          <a:prstGeom prst="rect">
            <a:avLst/>
          </a:prstGeom>
        </p:spPr>
        <p:txBody>
          <a:bodyPr vert="horz" lIns="91440" tIns="45720" rIns="91440" bIns="45720" rtlCol="0" anchor="b"/>
          <a:lstStyle>
            <a:lvl1pPr algn="r">
              <a:defRPr sz="1200"/>
            </a:lvl1pPr>
          </a:lstStyle>
          <a:p>
            <a:fld id="{F16E201F-E5A3-4AFF-8963-AFDB1D897253}" type="slidenum">
              <a:rPr lang="en-CA" smtClean="0"/>
              <a:t>‹#›</a:t>
            </a:fld>
            <a:endParaRPr lang="en-CA"/>
          </a:p>
        </p:txBody>
      </p:sp>
    </p:spTree>
    <p:extLst>
      <p:ext uri="{BB962C8B-B14F-4D97-AF65-F5344CB8AC3E}">
        <p14:creationId xmlns:p14="http://schemas.microsoft.com/office/powerpoint/2010/main" val="219328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anada.ca/en/health-canada/news/2024/02/the-government-of-canada-introduces-legislation-to-delay-medical-assistance-in-dying-expansion-by-3-years.html"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www.parl.ca/DocumentViewer/en/44-1/AMAD/report-3/"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ncbi.nlm.nih.gov/pubmed?term=%22Froggatt%20K%22%5bAuthor%5d&amp;itool=EntrezSystem2.PEntrez.Pubmed.Pubmed_ResultsPanel.Pubmed_RVAbstract" TargetMode="External"/><Relationship Id="rId3" Type="http://schemas.openxmlformats.org/officeDocument/2006/relationships/hyperlink" Target="http://www.ncbi.nlm.nih.gov/pubmed?term=%22Wilson%20DM%22%5bAuthor%5d&amp;itool=EntrezSystem2.PEntrez.Pubmed.Pubmed_ResultsPanel.Pubmed_RVAbstract" TargetMode="External"/><Relationship Id="rId7" Type="http://schemas.openxmlformats.org/officeDocument/2006/relationships/hyperlink" Target="http://www.ncbi.nlm.nih.gov/pubmed?term=%22Kovacs-Burns%20K%22%5bAuthor%5d&amp;itool=EntrezSystem2.PEntrez.Pubmed.Pubmed_ResultsPanel.Pubmed_RVAbstract"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ncbi.nlm.nih.gov/pubmed?term=%22Fainsinger%20R%22%5bAuthor%5d&amp;itool=EntrezSystem2.PEntrez.Pubmed.Pubmed_ResultsPanel.Pubmed_RVAbstract" TargetMode="External"/><Relationship Id="rId5" Type="http://schemas.openxmlformats.org/officeDocument/2006/relationships/hyperlink" Target="http://www.ncbi.nlm.nih.gov/pubmed?term=%22Thomas%20R%22%5bAuthor%5d&amp;itool=EntrezSystem2.PEntrez.Pubmed.Pubmed_ResultsPanel.Pubmed_RVAbstract" TargetMode="External"/><Relationship Id="rId4" Type="http://schemas.openxmlformats.org/officeDocument/2006/relationships/hyperlink" Target="http://www.ncbi.nlm.nih.gov/pubmed?term=%22Truman%20CD%22%5bAuthor%5d&amp;itool=EntrezSystem2.PEntrez.Pubmed.Pubmed_ResultsPanel.Pubmed_RVAbstract" TargetMode="External"/><Relationship Id="rId9" Type="http://schemas.openxmlformats.org/officeDocument/2006/relationships/hyperlink" Target="http://www.ncbi.nlm.nih.gov/pubmed?term=%22Justice%20C%22%5bAuthor%5d&amp;itool=EntrezSystem2.PEntrez.Pubmed.Pubmed_ResultsPanel.Pubmed_RVAbstrac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91C7F-E06C-452D-910F-93AD0BC487E8}" type="slidenum">
              <a:rPr lang="en-CA" smtClean="0"/>
              <a:t>1</a:t>
            </a:fld>
            <a:endParaRPr lang="en-CA"/>
          </a:p>
        </p:txBody>
      </p:sp>
    </p:spTree>
    <p:extLst>
      <p:ext uri="{BB962C8B-B14F-4D97-AF65-F5344CB8AC3E}">
        <p14:creationId xmlns:p14="http://schemas.microsoft.com/office/powerpoint/2010/main" val="1372112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conditions underlying the request for medical assistance in dying appear to be different for those with and without reasonably foreseeable natural death. </a:t>
            </a:r>
          </a:p>
          <a:p>
            <a:endParaRPr lang="en-US" dirty="0"/>
          </a:p>
          <a:p>
            <a:r>
              <a:rPr lang="en-US" dirty="0"/>
              <a:t>Although only a small amount of data is available, underlying health conditions include more chronic illnesses. In our community we have seen conditions such as morbid obesity, cerebral palsy, cystic fibrosis, spinal cord injuries, inflammatory bowel disease, chronic pain, tinnitus, and vertigo as underlying health conditions for people without reasonably foreseeable natural death.</a:t>
            </a:r>
          </a:p>
          <a:p>
            <a:endParaRPr lang="en-US" dirty="0"/>
          </a:p>
          <a:p>
            <a:r>
              <a:rPr lang="en-US" dirty="0"/>
              <a:t>Patients with recently foreseeable natural death are generally termed as being on track I, whereas those without reasonably foreseeable natural death are termed as being on track II.</a:t>
            </a:r>
          </a:p>
        </p:txBody>
      </p:sp>
      <p:sp>
        <p:nvSpPr>
          <p:cNvPr id="4" name="Slide Number Placeholder 3"/>
          <p:cNvSpPr>
            <a:spLocks noGrp="1"/>
          </p:cNvSpPr>
          <p:nvPr>
            <p:ph type="sldNum" sz="quarter" idx="10"/>
          </p:nvPr>
        </p:nvSpPr>
        <p:spPr/>
        <p:txBody>
          <a:bodyPr/>
          <a:lstStyle/>
          <a:p>
            <a:fld id="{F16E201F-E5A3-4AFF-8963-AFDB1D897253}" type="slidenum">
              <a:rPr lang="en-CA" smtClean="0"/>
              <a:t>40</a:t>
            </a:fld>
            <a:endParaRPr lang="en-CA"/>
          </a:p>
        </p:txBody>
      </p:sp>
    </p:spTree>
    <p:extLst>
      <p:ext uri="{BB962C8B-B14F-4D97-AF65-F5344CB8AC3E}">
        <p14:creationId xmlns:p14="http://schemas.microsoft.com/office/powerpoint/2010/main" val="4064298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Track II patients appear also to be a more vulnerable group. Based on early experience, many of these patients have been affected by long-standing social isolation with disconnection from social and occupational networks, frequently due to  chronic medical or mental illness. This can result in decreased normative feedback from others about dysfunctional thinking patterns. </a:t>
            </a:r>
          </a:p>
          <a:p>
            <a:endParaRPr lang="en-US" dirty="0"/>
          </a:p>
          <a:p>
            <a:r>
              <a:rPr lang="en-US" dirty="0"/>
              <a:t>For example, difficult circumstances can be personalized excessively, with guilt and self blame resulting in increased distress. Supportive others can help supply other interpretations of the events, resulting in decreasing this distress.</a:t>
            </a:r>
          </a:p>
          <a:p>
            <a:endParaRPr lang="en-US" dirty="0"/>
          </a:p>
          <a:p>
            <a:r>
              <a:rPr lang="en-US" dirty="0"/>
              <a:t>Social isolation can also result in decreased knowledge about potential interventions and supports as well as distrust of the healthcare system and its treatments, especially if the source of information is largely from social media.</a:t>
            </a:r>
          </a:p>
          <a:p>
            <a:endParaRPr lang="en-US" dirty="0"/>
          </a:p>
          <a:p>
            <a:r>
              <a:rPr lang="en-US" dirty="0"/>
              <a:t>Track two patients often have long-standing demoralization and poor self-esteem. They may have poor coping skills and impaired executive functioning, with limited support in the community. It appears to be more common for these patients to have more comorbid mental illness including personality disorders which results in greater dissatisfaction and unhappiness with their life circumstances.</a:t>
            </a:r>
          </a:p>
        </p:txBody>
      </p:sp>
      <p:sp>
        <p:nvSpPr>
          <p:cNvPr id="4" name="Slide Number Placeholder 3"/>
          <p:cNvSpPr>
            <a:spLocks noGrp="1"/>
          </p:cNvSpPr>
          <p:nvPr>
            <p:ph type="sldNum" sz="quarter" idx="10"/>
          </p:nvPr>
        </p:nvSpPr>
        <p:spPr/>
        <p:txBody>
          <a:bodyPr/>
          <a:lstStyle/>
          <a:p>
            <a:fld id="{F16E201F-E5A3-4AFF-8963-AFDB1D897253}" type="slidenum">
              <a:rPr lang="en-CA" smtClean="0"/>
              <a:t>41</a:t>
            </a:fld>
            <a:endParaRPr lang="en-CA"/>
          </a:p>
        </p:txBody>
      </p:sp>
    </p:spTree>
    <p:extLst>
      <p:ext uri="{BB962C8B-B14F-4D97-AF65-F5344CB8AC3E}">
        <p14:creationId xmlns:p14="http://schemas.microsoft.com/office/powerpoint/2010/main" val="1858987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On February 29, 2024, legislation to extend the temporary exclusion of eligibility to receive MAID in circumstances where a person's sole underlying medical condition is a mental illness received royal assent and immediately came into effect. The eligibility date for persons suffering solely from a mental illness is now March 17, 2027.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https://www.justice.gc.ca/eng/csj-sjc/pl/charter-charte/c62.html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The Government of Canada introduces legislation to delay Medical Assistance in Dying expansion by 3 years </a:t>
            </a:r>
            <a:r>
              <a:rPr lang="en-US" dirty="0">
                <a:hlinkClick r:id="rId3"/>
              </a:rPr>
              <a:t>The Government of Canada introduces legislation to delay Medical Assistance in Dying expansion by 3 years - Canada.ca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Under Canada's current MAID law, people suffering solely from a mental illness who meet all the eligibility criteria and safeguards would have been eligible for MAID as of March 17, 2024. Important progress has been made to prepare for MAID eligibility for persons whose sole medical condition is a mental illness. However, in its consultations with the provinces, territories, medical professionals, people with lived experience and other stakeholders, the Government of Canada has heard – and agrees – that the health system is not yet ready for this expansion.</a:t>
            </a:r>
          </a:p>
          <a:p>
            <a:r>
              <a:rPr lang="en-US" sz="1200" b="0" i="0" kern="1200" dirty="0">
                <a:solidFill>
                  <a:schemeClr val="tx1"/>
                </a:solidFill>
                <a:effectLst/>
                <a:latin typeface="+mn-lt"/>
                <a:ea typeface="+mn-ea"/>
                <a:cs typeface="+mn-cs"/>
              </a:rPr>
              <a:t>That is why today, the </a:t>
            </a:r>
            <a:r>
              <a:rPr lang="en-US" sz="1200" b="0" i="0" kern="1200" dirty="0" err="1">
                <a:solidFill>
                  <a:schemeClr val="tx1"/>
                </a:solidFill>
                <a:effectLst/>
                <a:latin typeface="+mn-lt"/>
                <a:ea typeface="+mn-ea"/>
                <a:cs typeface="+mn-cs"/>
              </a:rPr>
              <a:t>Honourable</a:t>
            </a:r>
            <a:r>
              <a:rPr lang="en-US" sz="1200" b="0" i="0" kern="1200" dirty="0">
                <a:solidFill>
                  <a:schemeClr val="tx1"/>
                </a:solidFill>
                <a:effectLst/>
                <a:latin typeface="+mn-lt"/>
                <a:ea typeface="+mn-ea"/>
                <a:cs typeface="+mn-cs"/>
              </a:rPr>
              <a:t> Mark Holland, Minister of Health, who was joined by the </a:t>
            </a:r>
            <a:r>
              <a:rPr lang="en-US" sz="1200" b="0" i="0" kern="1200" dirty="0" err="1">
                <a:solidFill>
                  <a:schemeClr val="tx1"/>
                </a:solidFill>
                <a:effectLst/>
                <a:latin typeface="+mn-lt"/>
                <a:ea typeface="+mn-ea"/>
                <a:cs typeface="+mn-cs"/>
              </a:rPr>
              <a:t>Honourable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Ya'ara</a:t>
            </a:r>
            <a:r>
              <a:rPr lang="en-US" sz="1200" b="0" i="0" kern="1200" dirty="0">
                <a:solidFill>
                  <a:schemeClr val="tx1"/>
                </a:solidFill>
                <a:effectLst/>
                <a:latin typeface="+mn-lt"/>
                <a:ea typeface="+mn-ea"/>
                <a:cs typeface="+mn-cs"/>
              </a:rPr>
              <a:t> Saks, Minister of Mental Health and Addictions and Associate Minister of Health, and the </a:t>
            </a:r>
            <a:r>
              <a:rPr lang="en-US" sz="1200" b="0" i="0" kern="1200" dirty="0" err="1">
                <a:solidFill>
                  <a:schemeClr val="tx1"/>
                </a:solidFill>
                <a:effectLst/>
                <a:latin typeface="+mn-lt"/>
                <a:ea typeface="+mn-ea"/>
                <a:cs typeface="+mn-cs"/>
              </a:rPr>
              <a:t>Honourable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Arif</a:t>
            </a:r>
            <a:r>
              <a:rPr lang="en-US" sz="1200" b="0" i="0" kern="1200" dirty="0">
                <a:solidFill>
                  <a:schemeClr val="tx1"/>
                </a:solidFill>
                <a:effectLst/>
                <a:latin typeface="+mn-lt"/>
                <a:ea typeface="+mn-ea"/>
                <a:cs typeface="+mn-cs"/>
              </a:rPr>
              <a:t> Virani, Minister of Justice and Attorney General of Canada, introduced legislation proposing to extend the temporary exclusion of eligibility for MAID for persons suffering solely from a mental illness for three years. This extension would provide more time for provinces and territories to prepare their health care systems, including the development of policies, standards, guidance and additional resources to assess and provide MAID in situations where a person's sole underlying medical condition is a mental illness. It would also provide practitioners with more time to participate in training and become familiar with available supports, guidelines and standards.</a:t>
            </a:r>
          </a:p>
          <a:p>
            <a:r>
              <a:rPr lang="en-US" sz="1200" b="0" i="0" kern="1200" dirty="0">
                <a:solidFill>
                  <a:schemeClr val="tx1"/>
                </a:solidFill>
                <a:effectLst/>
                <a:latin typeface="+mn-lt"/>
                <a:ea typeface="+mn-ea"/>
                <a:cs typeface="+mn-cs"/>
              </a:rPr>
              <a:t>This proposed delay is also in line with the recommendations of the Special Joint Committee on MAID (AMAD) in their report </a:t>
            </a:r>
            <a:r>
              <a:rPr lang="en-US" sz="1200" b="0" i="0" u="sng" kern="1200" dirty="0">
                <a:solidFill>
                  <a:schemeClr val="tx1"/>
                </a:solidFill>
                <a:effectLst/>
                <a:latin typeface="+mn-lt"/>
                <a:ea typeface="+mn-ea"/>
                <a:cs typeface="+mn-cs"/>
                <a:hlinkClick r:id="rId4"/>
              </a:rPr>
              <a:t>MAID and Mental Disorders: The Road Ahead</a:t>
            </a:r>
            <a:r>
              <a:rPr lang="en-US" sz="1200" b="0" i="0" kern="1200" dirty="0">
                <a:solidFill>
                  <a:schemeClr val="tx1"/>
                </a:solidFill>
                <a:effectLst/>
                <a:latin typeface="+mn-lt"/>
                <a:ea typeface="+mn-ea"/>
                <a:cs typeface="+mn-cs"/>
              </a:rPr>
              <a:t>, which was tabled on January 29, 2024. While recognizing that considerable progress has been made in preparing for the expansion of eligibility for persons suffering solely from a mental illness, AMAD recommended that it not be made available in Canada until the health care system can safely and adequately provide MAID for these cases.</a:t>
            </a:r>
          </a:p>
          <a:p>
            <a:r>
              <a:rPr lang="en-US" sz="1200" b="0" i="0" kern="1200" dirty="0">
                <a:solidFill>
                  <a:schemeClr val="tx1"/>
                </a:solidFill>
                <a:effectLst/>
                <a:latin typeface="+mn-lt"/>
                <a:ea typeface="+mn-ea"/>
                <a:cs typeface="+mn-cs"/>
              </a:rPr>
              <a:t>The Government of Canada is also proposing that a joint parliamentary committee undertake a comprehensive review relating to the eligibility for MAID of persons whose sole underlying medical condition is a mental illness, within two years after the Act receives royal assent. This measure would further serve to examine progress made by provinces, territories, and partners, in achieving overall health care system readiness.</a:t>
            </a:r>
          </a:p>
          <a:p>
            <a:r>
              <a:rPr lang="en-US" sz="1200" b="0" i="0" kern="1200" dirty="0">
                <a:solidFill>
                  <a:schemeClr val="tx1"/>
                </a:solidFill>
                <a:effectLst/>
                <a:latin typeface="+mn-lt"/>
                <a:ea typeface="+mn-ea"/>
                <a:cs typeface="+mn-cs"/>
              </a:rPr>
              <a:t>The Government of Canada is committed to a measured, thoughtful and compassionate approach to help ensure Canada's MAID system meets the needs of people in Canada, protects those who may be vulnerable, and supports autonomy and freedom of choice of individuals. We will continue to work with the provinces and territories, medical professionals, people with lived experiences, and other stakeholders to support the safe implementation of MAID, with appropriate safeguards in place, to affirm and protect the inherent and equal value of every person's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6E201F-E5A3-4AFF-8963-AFDB1D897253}" type="slidenum">
              <a:rPr lang="en-CA" smtClean="0"/>
              <a:t>42</a:t>
            </a:fld>
            <a:endParaRPr lang="en-CA"/>
          </a:p>
        </p:txBody>
      </p:sp>
    </p:spTree>
    <p:extLst>
      <p:ext uri="{BB962C8B-B14F-4D97-AF65-F5344CB8AC3E}">
        <p14:creationId xmlns:p14="http://schemas.microsoft.com/office/powerpoint/2010/main" val="2826675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solidFill>
                <a:schemeClr val="accent6"/>
              </a:solidFill>
            </a:endParaRPr>
          </a:p>
        </p:txBody>
      </p:sp>
      <p:sp>
        <p:nvSpPr>
          <p:cNvPr id="139" name="Google Shape;139;p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0274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solidFill>
                <a:schemeClr val="accent6"/>
              </a:solidFill>
            </a:endParaRPr>
          </a:p>
        </p:txBody>
      </p:sp>
      <p:sp>
        <p:nvSpPr>
          <p:cNvPr id="139" name="Google Shape;139;p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9965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9: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buClr>
                <a:schemeClr val="dk1"/>
              </a:buClr>
            </a:pPr>
            <a:r>
              <a:rPr lang="fr-CA" sz="900" dirty="0">
                <a:solidFill>
                  <a:srgbClr val="212121"/>
                </a:solidFill>
              </a:rPr>
              <a:t>T</a:t>
            </a:r>
            <a:r>
              <a:rPr lang="fr-CA" sz="1000" dirty="0">
                <a:solidFill>
                  <a:srgbClr val="212121"/>
                </a:solidFill>
              </a:rPr>
              <a:t>hienpont L, Verhofstadt M, Van </a:t>
            </a:r>
            <a:r>
              <a:rPr lang="fr-CA" sz="1000" dirty="0" err="1">
                <a:solidFill>
                  <a:srgbClr val="212121"/>
                </a:solidFill>
              </a:rPr>
              <a:t>Loon</a:t>
            </a:r>
            <a:r>
              <a:rPr lang="fr-CA" sz="1000" dirty="0">
                <a:solidFill>
                  <a:srgbClr val="212121"/>
                </a:solidFill>
              </a:rPr>
              <a:t> T, </a:t>
            </a:r>
            <a:r>
              <a:rPr lang="fr-CA" sz="1000" dirty="0" err="1">
                <a:solidFill>
                  <a:srgbClr val="212121"/>
                </a:solidFill>
              </a:rPr>
              <a:t>Distelmans</a:t>
            </a:r>
            <a:r>
              <a:rPr lang="fr-CA" sz="1000" dirty="0">
                <a:solidFill>
                  <a:srgbClr val="212121"/>
                </a:solidFill>
              </a:rPr>
              <a:t> W, </a:t>
            </a:r>
            <a:r>
              <a:rPr lang="fr-CA" sz="1000" dirty="0" err="1">
                <a:solidFill>
                  <a:srgbClr val="212121"/>
                </a:solidFill>
              </a:rPr>
              <a:t>Audenaert</a:t>
            </a:r>
            <a:r>
              <a:rPr lang="fr-CA" sz="1000" dirty="0">
                <a:solidFill>
                  <a:srgbClr val="212121"/>
                </a:solidFill>
              </a:rPr>
              <a:t> K, De </a:t>
            </a:r>
            <a:r>
              <a:rPr lang="fr-CA" sz="1000" dirty="0" err="1">
                <a:solidFill>
                  <a:srgbClr val="212121"/>
                </a:solidFill>
              </a:rPr>
              <a:t>Deyn</a:t>
            </a:r>
            <a:r>
              <a:rPr lang="fr-CA" sz="1000" dirty="0">
                <a:solidFill>
                  <a:srgbClr val="212121"/>
                </a:solidFill>
              </a:rPr>
              <a:t> PP. Euthanasia </a:t>
            </a:r>
            <a:r>
              <a:rPr lang="fr-CA" sz="1000" dirty="0" err="1">
                <a:solidFill>
                  <a:srgbClr val="212121"/>
                </a:solidFill>
              </a:rPr>
              <a:t>requests</a:t>
            </a:r>
            <a:r>
              <a:rPr lang="fr-CA" sz="1000" dirty="0">
                <a:solidFill>
                  <a:srgbClr val="212121"/>
                </a:solidFill>
              </a:rPr>
              <a:t>, </a:t>
            </a:r>
            <a:r>
              <a:rPr lang="fr-CA" sz="1000" dirty="0" err="1">
                <a:solidFill>
                  <a:srgbClr val="212121"/>
                </a:solidFill>
              </a:rPr>
              <a:t>procedures</a:t>
            </a:r>
            <a:r>
              <a:rPr lang="fr-CA" sz="1000" dirty="0">
                <a:solidFill>
                  <a:srgbClr val="212121"/>
                </a:solidFill>
              </a:rPr>
              <a:t> and </a:t>
            </a:r>
            <a:r>
              <a:rPr lang="fr-CA" sz="1000" dirty="0" err="1">
                <a:solidFill>
                  <a:srgbClr val="212121"/>
                </a:solidFill>
              </a:rPr>
              <a:t>outcomes</a:t>
            </a:r>
            <a:r>
              <a:rPr lang="fr-CA" sz="1000" dirty="0">
                <a:solidFill>
                  <a:srgbClr val="212121"/>
                </a:solidFill>
              </a:rPr>
              <a:t> for 100 </a:t>
            </a:r>
            <a:r>
              <a:rPr lang="fr-CA" sz="1000" dirty="0" err="1">
                <a:solidFill>
                  <a:srgbClr val="212121"/>
                </a:solidFill>
              </a:rPr>
              <a:t>Belgian</a:t>
            </a:r>
            <a:r>
              <a:rPr lang="fr-CA" sz="1000" dirty="0">
                <a:solidFill>
                  <a:srgbClr val="212121"/>
                </a:solidFill>
              </a:rPr>
              <a:t> patients </a:t>
            </a:r>
            <a:r>
              <a:rPr lang="fr-CA" sz="1000" dirty="0" err="1">
                <a:solidFill>
                  <a:srgbClr val="212121"/>
                </a:solidFill>
              </a:rPr>
              <a:t>suffering</a:t>
            </a:r>
            <a:r>
              <a:rPr lang="fr-CA" sz="1000" dirty="0">
                <a:solidFill>
                  <a:srgbClr val="212121"/>
                </a:solidFill>
              </a:rPr>
              <a:t> </a:t>
            </a:r>
            <a:r>
              <a:rPr lang="fr-CA" sz="1000" dirty="0" err="1">
                <a:solidFill>
                  <a:srgbClr val="212121"/>
                </a:solidFill>
              </a:rPr>
              <a:t>from</a:t>
            </a:r>
            <a:r>
              <a:rPr lang="fr-CA" sz="1000" dirty="0">
                <a:solidFill>
                  <a:srgbClr val="212121"/>
                </a:solidFill>
              </a:rPr>
              <a:t> </a:t>
            </a:r>
            <a:r>
              <a:rPr lang="fr-CA" sz="1000" dirty="0" err="1">
                <a:solidFill>
                  <a:srgbClr val="212121"/>
                </a:solidFill>
              </a:rPr>
              <a:t>psychiatric</a:t>
            </a:r>
            <a:r>
              <a:rPr lang="fr-CA" sz="1000" dirty="0">
                <a:solidFill>
                  <a:srgbClr val="212121"/>
                </a:solidFill>
              </a:rPr>
              <a:t> </a:t>
            </a:r>
            <a:r>
              <a:rPr lang="fr-CA" sz="1000" dirty="0" err="1">
                <a:solidFill>
                  <a:srgbClr val="212121"/>
                </a:solidFill>
              </a:rPr>
              <a:t>disorders</a:t>
            </a:r>
            <a:r>
              <a:rPr lang="fr-CA" sz="1000" dirty="0">
                <a:solidFill>
                  <a:srgbClr val="212121"/>
                </a:solidFill>
              </a:rPr>
              <a:t>: </a:t>
            </a:r>
            <a:endParaRPr sz="1000" dirty="0"/>
          </a:p>
          <a:p>
            <a:pPr marL="0" indent="0">
              <a:buClr>
                <a:schemeClr val="dk1"/>
              </a:buClr>
            </a:pPr>
            <a:r>
              <a:rPr lang="fr-CA" sz="1000" dirty="0">
                <a:solidFill>
                  <a:srgbClr val="212121"/>
                </a:solidFill>
              </a:rPr>
              <a:t>a </a:t>
            </a:r>
            <a:r>
              <a:rPr lang="fr-CA" sz="1000" dirty="0" err="1">
                <a:solidFill>
                  <a:srgbClr val="212121"/>
                </a:solidFill>
              </a:rPr>
              <a:t>retrospective</a:t>
            </a:r>
            <a:r>
              <a:rPr lang="fr-CA" sz="1000" dirty="0">
                <a:solidFill>
                  <a:srgbClr val="212121"/>
                </a:solidFill>
              </a:rPr>
              <a:t>, descriptive </a:t>
            </a:r>
            <a:r>
              <a:rPr lang="fr-CA" sz="1000" dirty="0" err="1">
                <a:solidFill>
                  <a:srgbClr val="212121"/>
                </a:solidFill>
              </a:rPr>
              <a:t>study</a:t>
            </a:r>
            <a:r>
              <a:rPr lang="fr-CA" sz="1000" dirty="0">
                <a:solidFill>
                  <a:srgbClr val="212121"/>
                </a:solidFill>
              </a:rPr>
              <a:t>. BMJ Open. 2015 </a:t>
            </a:r>
            <a:r>
              <a:rPr lang="fr-CA" sz="1000" dirty="0" err="1">
                <a:solidFill>
                  <a:srgbClr val="212121"/>
                </a:solidFill>
              </a:rPr>
              <a:t>Jul</a:t>
            </a:r>
            <a:r>
              <a:rPr lang="fr-CA" sz="1000" dirty="0">
                <a:solidFill>
                  <a:srgbClr val="212121"/>
                </a:solidFill>
              </a:rPr>
              <a:t> 27;5(7):e007454. </a:t>
            </a:r>
            <a:r>
              <a:rPr lang="fr-CA" sz="1000" dirty="0" err="1">
                <a:solidFill>
                  <a:srgbClr val="212121"/>
                </a:solidFill>
              </a:rPr>
              <a:t>doi</a:t>
            </a:r>
            <a:r>
              <a:rPr lang="fr-CA" sz="1000" dirty="0">
                <a:solidFill>
                  <a:srgbClr val="212121"/>
                </a:solidFill>
              </a:rPr>
              <a:t>: 10.1136/bmjopen-2014-007454. PMID: 26216150; PMCID: PMC4530448.</a:t>
            </a:r>
            <a:endParaRPr sz="1000" dirty="0"/>
          </a:p>
          <a:p>
            <a:pPr marL="0" indent="0">
              <a:buClr>
                <a:schemeClr val="dk1"/>
              </a:buClr>
            </a:pPr>
            <a:r>
              <a:rPr lang="fr-CA" sz="1000" dirty="0">
                <a:solidFill>
                  <a:srgbClr val="212121"/>
                </a:solidFill>
              </a:rPr>
              <a:t>** Verhofstadt </a:t>
            </a:r>
            <a:r>
              <a:rPr lang="fr-CA" sz="1000" dirty="0" err="1">
                <a:solidFill>
                  <a:srgbClr val="212121"/>
                </a:solidFill>
              </a:rPr>
              <a:t>Thesis</a:t>
            </a:r>
            <a:endParaRPr sz="1000" dirty="0">
              <a:solidFill>
                <a:srgbClr val="212121"/>
              </a:solidFill>
            </a:endParaRPr>
          </a:p>
          <a:p>
            <a:pPr marL="0" indent="0">
              <a:buClr>
                <a:schemeClr val="dk1"/>
              </a:buClr>
            </a:pPr>
            <a:r>
              <a:rPr lang="fr-CA" sz="1000" i="1" dirty="0">
                <a:solidFill>
                  <a:srgbClr val="212121"/>
                </a:solidFill>
              </a:rPr>
              <a:t>***</a:t>
            </a:r>
            <a:r>
              <a:rPr lang="fr-CA" sz="1000" dirty="0"/>
              <a:t>Dierickx S, </a:t>
            </a:r>
            <a:r>
              <a:rPr lang="fr-CA" sz="1000" dirty="0" err="1"/>
              <a:t>Deliens</a:t>
            </a:r>
            <a:r>
              <a:rPr lang="fr-CA" sz="1000" dirty="0"/>
              <a:t> L, Cohen J, </a:t>
            </a:r>
            <a:r>
              <a:rPr lang="fr-CA" sz="1000" dirty="0" err="1"/>
              <a:t>Chambaere</a:t>
            </a:r>
            <a:r>
              <a:rPr lang="fr-CA" sz="1000" dirty="0"/>
              <a:t> K. Euthanasia for people </a:t>
            </a:r>
            <a:r>
              <a:rPr lang="fr-CA" sz="1000" dirty="0" err="1"/>
              <a:t>with</a:t>
            </a:r>
            <a:r>
              <a:rPr lang="fr-CA" sz="1000" dirty="0"/>
              <a:t> </a:t>
            </a:r>
            <a:r>
              <a:rPr lang="fr-CA" sz="1000" dirty="0" err="1"/>
              <a:t>psychiatric</a:t>
            </a:r>
            <a:r>
              <a:rPr lang="fr-CA" sz="1000" dirty="0"/>
              <a:t> </a:t>
            </a:r>
            <a:r>
              <a:rPr lang="fr-CA" sz="1000" dirty="0" err="1"/>
              <a:t>disorders</a:t>
            </a:r>
            <a:r>
              <a:rPr lang="fr-CA" sz="1000" dirty="0"/>
              <a:t> or </a:t>
            </a:r>
            <a:r>
              <a:rPr lang="fr-CA" sz="1000" dirty="0" err="1"/>
              <a:t>dementia</a:t>
            </a:r>
            <a:r>
              <a:rPr lang="fr-CA" sz="1000" dirty="0"/>
              <a:t> in </a:t>
            </a:r>
            <a:r>
              <a:rPr lang="fr-CA" sz="1000" dirty="0" err="1"/>
              <a:t>Belgium</a:t>
            </a:r>
            <a:r>
              <a:rPr lang="fr-CA" sz="1000" dirty="0"/>
              <a:t>: </a:t>
            </a:r>
            <a:r>
              <a:rPr lang="fr-CA" sz="1000" dirty="0" err="1"/>
              <a:t>analysis</a:t>
            </a:r>
            <a:r>
              <a:rPr lang="fr-CA" sz="1000" dirty="0"/>
              <a:t> of </a:t>
            </a:r>
            <a:r>
              <a:rPr lang="fr-CA" sz="1000" dirty="0" err="1"/>
              <a:t>officially</a:t>
            </a:r>
            <a:r>
              <a:rPr lang="fr-CA" sz="1000" dirty="0"/>
              <a:t> </a:t>
            </a:r>
            <a:r>
              <a:rPr lang="fr-CA" sz="1000" dirty="0" err="1"/>
              <a:t>reported</a:t>
            </a:r>
            <a:r>
              <a:rPr lang="fr-CA" sz="1000" dirty="0"/>
              <a:t> cases.</a:t>
            </a:r>
            <a:endParaRPr sz="1000" dirty="0"/>
          </a:p>
          <a:p>
            <a:pPr marL="0" indent="0">
              <a:buClr>
                <a:schemeClr val="dk1"/>
              </a:buClr>
            </a:pPr>
            <a:r>
              <a:rPr lang="fr-CA" sz="1000" i="1" dirty="0"/>
              <a:t>MC Psychiatry</a:t>
            </a:r>
            <a:r>
              <a:rPr lang="fr-CA" sz="1000" dirty="0"/>
              <a:t>. 2017;17(1):203. doi:10.1186/s12888-017-1369-0</a:t>
            </a:r>
            <a:endParaRPr sz="1000" dirty="0"/>
          </a:p>
          <a:p>
            <a:pPr marL="0" indent="0">
              <a:buClr>
                <a:schemeClr val="dk1"/>
              </a:buClr>
            </a:pPr>
            <a:r>
              <a:rPr lang="fr-CA" sz="1000" dirty="0"/>
              <a:t>****</a:t>
            </a:r>
            <a:r>
              <a:rPr lang="fr-CA" sz="1000" dirty="0" err="1"/>
              <a:t>Calati</a:t>
            </a:r>
            <a:r>
              <a:rPr lang="fr-CA" sz="1000" dirty="0"/>
              <a:t> R, </a:t>
            </a:r>
            <a:r>
              <a:rPr lang="fr-CA" sz="1000" dirty="0" err="1"/>
              <a:t>Olié</a:t>
            </a:r>
            <a:r>
              <a:rPr lang="fr-CA" sz="1000" dirty="0"/>
              <a:t> E, </a:t>
            </a:r>
            <a:r>
              <a:rPr lang="fr-CA" sz="1000" dirty="0" err="1"/>
              <a:t>Dassa</a:t>
            </a:r>
            <a:r>
              <a:rPr lang="fr-CA" sz="1000" dirty="0"/>
              <a:t> D, et al. Euthanasia and </a:t>
            </a:r>
            <a:r>
              <a:rPr lang="fr-CA" sz="1000" dirty="0" err="1"/>
              <a:t>assisted</a:t>
            </a:r>
            <a:r>
              <a:rPr lang="fr-CA" sz="1000" dirty="0"/>
              <a:t> suicide in </a:t>
            </a:r>
            <a:r>
              <a:rPr lang="fr-CA" sz="1000" dirty="0" err="1"/>
              <a:t>psychiatric</a:t>
            </a:r>
            <a:r>
              <a:rPr lang="fr-CA" sz="1000" dirty="0"/>
              <a:t> patients: A </a:t>
            </a:r>
            <a:r>
              <a:rPr lang="fr-CA" sz="1000" dirty="0" err="1"/>
              <a:t>systematic</a:t>
            </a:r>
            <a:r>
              <a:rPr lang="fr-CA" sz="1000" dirty="0"/>
              <a:t> </a:t>
            </a:r>
            <a:r>
              <a:rPr lang="fr-CA" sz="1000" dirty="0" err="1"/>
              <a:t>review</a:t>
            </a:r>
            <a:r>
              <a:rPr lang="fr-CA" sz="1000" dirty="0"/>
              <a:t> of the </a:t>
            </a:r>
            <a:r>
              <a:rPr lang="fr-CA" sz="1000" dirty="0" err="1"/>
              <a:t>literature</a:t>
            </a:r>
            <a:r>
              <a:rPr lang="fr-CA" sz="1000" dirty="0"/>
              <a:t>. </a:t>
            </a:r>
            <a:r>
              <a:rPr lang="fr-CA" sz="1000" i="1" dirty="0"/>
              <a:t>J </a:t>
            </a:r>
            <a:r>
              <a:rPr lang="fr-CA" sz="1000" i="1" dirty="0" err="1"/>
              <a:t>Psychiatr</a:t>
            </a:r>
            <a:r>
              <a:rPr lang="fr-CA" sz="1000" i="1" dirty="0"/>
              <a:t> </a:t>
            </a:r>
            <a:r>
              <a:rPr lang="fr-CA" sz="1000" i="1" dirty="0" err="1"/>
              <a:t>Res</a:t>
            </a:r>
            <a:r>
              <a:rPr lang="fr-CA" sz="1000" dirty="0"/>
              <a:t>. 2021;135:153-173.</a:t>
            </a:r>
            <a:endParaRPr sz="1000" dirty="0"/>
          </a:p>
          <a:p>
            <a:pPr marL="0" indent="0">
              <a:buClr>
                <a:schemeClr val="dk1"/>
              </a:buClr>
            </a:pPr>
            <a:r>
              <a:rPr lang="fr-CA" sz="1000" dirty="0"/>
              <a:t>doi:10.1016/j.jpsychires.2020.12.006</a:t>
            </a:r>
            <a:endParaRPr sz="1000" i="1" dirty="0"/>
          </a:p>
          <a:p>
            <a:pPr marL="0" indent="0"/>
            <a:endParaRPr dirty="0"/>
          </a:p>
        </p:txBody>
      </p:sp>
      <p:sp>
        <p:nvSpPr>
          <p:cNvPr id="379" name="Google Shape;379;p3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8237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Health Canada. Model Practice Standard for Medical Assistance in Dying (MAID).  </a:t>
            </a:r>
          </a:p>
          <a:p>
            <a:r>
              <a:rPr lang="en-US" dirty="0"/>
              <a:t>https://www.canada.ca/en/health-canada/services/publications/health-system-services/model-practice-standard-medical-assistance-dying.html</a:t>
            </a:r>
          </a:p>
          <a:p>
            <a:endParaRPr lang="en-US" dirty="0"/>
          </a:p>
          <a:p>
            <a:r>
              <a:rPr lang="en-CA" sz="1200" dirty="0"/>
              <a:t>Health Canada. </a:t>
            </a:r>
            <a:r>
              <a:rPr lang="en-CA" dirty="0"/>
              <a:t>Advice to the Profession: Medical Assistance in Dying (MAID)</a:t>
            </a:r>
            <a:endParaRPr lang="en-US" dirty="0"/>
          </a:p>
          <a:p>
            <a:r>
              <a:rPr lang="en-US" dirty="0"/>
              <a:t>https://www.canada.ca/en/health-canada/services/publications/health-system-services/advice-profession-medical-assistance-dying.html</a:t>
            </a:r>
          </a:p>
          <a:p>
            <a:endParaRPr lang="en-US" dirty="0"/>
          </a:p>
          <a:p>
            <a:endParaRPr lang="en-US" dirty="0"/>
          </a:p>
        </p:txBody>
      </p:sp>
      <p:sp>
        <p:nvSpPr>
          <p:cNvPr id="4" name="Slide Number Placeholder 3"/>
          <p:cNvSpPr>
            <a:spLocks noGrp="1"/>
          </p:cNvSpPr>
          <p:nvPr>
            <p:ph type="sldNum" sz="quarter" idx="5"/>
          </p:nvPr>
        </p:nvSpPr>
        <p:spPr/>
        <p:txBody>
          <a:bodyPr/>
          <a:lstStyle/>
          <a:p>
            <a:fld id="{F16E201F-E5A3-4AFF-8963-AFDB1D897253}" type="slidenum">
              <a:rPr lang="en-CA" smtClean="0"/>
              <a:t>52</a:t>
            </a:fld>
            <a:endParaRPr lang="en-CA"/>
          </a:p>
        </p:txBody>
      </p:sp>
    </p:spTree>
    <p:extLst>
      <p:ext uri="{BB962C8B-B14F-4D97-AF65-F5344CB8AC3E}">
        <p14:creationId xmlns:p14="http://schemas.microsoft.com/office/powerpoint/2010/main" val="2967659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eligible for medical assistance in dying had to have a grievous and irremediable medical condition. This was defined as:</a:t>
            </a:r>
          </a:p>
          <a:p>
            <a:r>
              <a:rPr lang="en-US" dirty="0"/>
              <a:t>1. Having a serious and incurable illness, disease, or disability</a:t>
            </a:r>
          </a:p>
          <a:p>
            <a:r>
              <a:rPr lang="en-US" dirty="0"/>
              <a:t>2. Being in an advanced state of irreversible decline in capability</a:t>
            </a:r>
          </a:p>
          <a:p>
            <a:r>
              <a:rPr lang="en-US" dirty="0"/>
              <a:t>3. That illness, disease, or disability or that state of decline causes them enduring physical or psychological suffering that is intolerable to them and that cannot be relieved under conditions that they consider acceptable</a:t>
            </a:r>
          </a:p>
          <a:p>
            <a:endParaRPr lang="en-US" dirty="0"/>
          </a:p>
          <a:p>
            <a:r>
              <a:rPr lang="en-US" dirty="0"/>
              <a:t>Note that the underlying illness causing the disability was not to be a sole mental disorder.</a:t>
            </a:r>
          </a:p>
          <a:p>
            <a:endParaRPr lang="en-US" dirty="0"/>
          </a:p>
          <a:p>
            <a:r>
              <a:rPr lang="en-US" dirty="0"/>
              <a:t>Challenges with this definition are that patients might well decline treatments that might successfully treat their underlying illness, and result in them having many additional years of productive life. Making this choice could be strongly affected by underlying mental conditions or difficult socioeconomic circumstances.</a:t>
            </a:r>
          </a:p>
          <a:p>
            <a:endParaRPr lang="en-US" dirty="0"/>
          </a:p>
          <a:p>
            <a:endParaRPr lang="en-US" dirty="0"/>
          </a:p>
        </p:txBody>
      </p:sp>
      <p:sp>
        <p:nvSpPr>
          <p:cNvPr id="4" name="Slide Number Placeholder 3"/>
          <p:cNvSpPr>
            <a:spLocks noGrp="1"/>
          </p:cNvSpPr>
          <p:nvPr>
            <p:ph type="sldNum" sz="quarter" idx="10"/>
          </p:nvPr>
        </p:nvSpPr>
        <p:spPr/>
        <p:txBody>
          <a:bodyPr/>
          <a:lstStyle/>
          <a:p>
            <a:fld id="{F16E201F-E5A3-4AFF-8963-AFDB1D897253}" type="slidenum">
              <a:rPr lang="en-CA" smtClean="0"/>
              <a:t>55</a:t>
            </a:fld>
            <a:endParaRPr lang="en-CA"/>
          </a:p>
        </p:txBody>
      </p:sp>
    </p:spTree>
    <p:extLst>
      <p:ext uri="{BB962C8B-B14F-4D97-AF65-F5344CB8AC3E}">
        <p14:creationId xmlns:p14="http://schemas.microsoft.com/office/powerpoint/2010/main" val="1120682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fr-CA" sz="1200" smtClean="0">
                <a:solidFill>
                  <a:schemeClr val="dk1"/>
                </a:solidFill>
                <a:latin typeface="Calibri"/>
                <a:ea typeface="Calibri"/>
                <a:cs typeface="Calibri"/>
                <a:sym typeface="Calibri"/>
              </a:rPr>
              <a:pPr algn="r"/>
              <a:t>60</a:t>
            </a:fld>
            <a:endParaRPr lang="fr-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7204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CA"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67</a:t>
            </a:fld>
            <a:endParaRPr kumimoji="0" lang="fr-CA"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0552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a:t>This slide must be visually presented to the audience AND verbalized by the speaker.</a:t>
            </a:r>
          </a:p>
        </p:txBody>
      </p:sp>
      <p:sp>
        <p:nvSpPr>
          <p:cNvPr id="410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eaLnBrk="0" fontAlgn="base" hangingPunct="0">
              <a:spcBef>
                <a:spcPct val="0"/>
              </a:spcBef>
              <a:spcAft>
                <a:spcPct val="0"/>
              </a:spcAft>
              <a:defRPr>
                <a:solidFill>
                  <a:schemeClr val="tx1"/>
                </a:solidFill>
                <a:latin typeface="Calibri" pitchFamily="34" charset="0"/>
              </a:defRPr>
            </a:lvl6pPr>
            <a:lvl7pPr marL="3028264" indent="-232943" eaLnBrk="0" fontAlgn="base" hangingPunct="0">
              <a:spcBef>
                <a:spcPct val="0"/>
              </a:spcBef>
              <a:spcAft>
                <a:spcPct val="0"/>
              </a:spcAft>
              <a:defRPr>
                <a:solidFill>
                  <a:schemeClr val="tx1"/>
                </a:solidFill>
                <a:latin typeface="Calibri" pitchFamily="34" charset="0"/>
              </a:defRPr>
            </a:lvl7pPr>
            <a:lvl8pPr marL="3494151" indent="-232943" eaLnBrk="0" fontAlgn="base" hangingPunct="0">
              <a:spcBef>
                <a:spcPct val="0"/>
              </a:spcBef>
              <a:spcAft>
                <a:spcPct val="0"/>
              </a:spcAft>
              <a:defRPr>
                <a:solidFill>
                  <a:schemeClr val="tx1"/>
                </a:solidFill>
                <a:latin typeface="Calibri" pitchFamily="34" charset="0"/>
              </a:defRPr>
            </a:lvl8pPr>
            <a:lvl9pPr marL="3960038" indent="-232943" eaLnBrk="0" fontAlgn="base" hangingPunct="0">
              <a:spcBef>
                <a:spcPct val="0"/>
              </a:spcBef>
              <a:spcAft>
                <a:spcPct val="0"/>
              </a:spcAft>
              <a:defRPr>
                <a:solidFill>
                  <a:schemeClr val="tx1"/>
                </a:solidFill>
                <a:latin typeface="Calibri" pitchFamily="34" charset="0"/>
              </a:defRPr>
            </a:lvl9pPr>
          </a:lstStyle>
          <a:p>
            <a:fld id="{8E6B95DD-B5ED-4498-972C-0A7532E7B8F4}" type="slidenum">
              <a:rPr lang="en-CA" altLang="en-US"/>
              <a:pPr/>
              <a:t>2</a:t>
            </a:fld>
            <a:endParaRPr lang="en-CA" altLang="en-US"/>
          </a:p>
        </p:txBody>
      </p:sp>
    </p:spTree>
    <p:extLst>
      <p:ext uri="{BB962C8B-B14F-4D97-AF65-F5344CB8AC3E}">
        <p14:creationId xmlns:p14="http://schemas.microsoft.com/office/powerpoint/2010/main" val="677882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c74512ac9f_1_2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c74512ac9f_1_2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1000"/>
              </a:spcAft>
              <a:buClr>
                <a:schemeClr val="dk1"/>
              </a:buClr>
              <a:buSzPts val="1100"/>
              <a:buFont typeface="Arial"/>
              <a:buNone/>
            </a:pPr>
            <a:endParaRPr sz="900" dirty="0">
              <a:solidFill>
                <a:schemeClr val="dk1"/>
              </a:solidFill>
              <a:latin typeface="Open Sans"/>
              <a:ea typeface="Open Sans"/>
              <a:cs typeface="Open Sans"/>
              <a:sym typeface="Open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Challenges with this definition are that patients might well decline treatments that might successfully treat their underlying illness, and result in them having many additional years of productive life. Making this choice could be strongly affected by underlying mental conditions or difficult socioeconomic circumstances.</a:t>
            </a:r>
          </a:p>
          <a:p>
            <a:endParaRPr lang="en-US" dirty="0"/>
          </a:p>
        </p:txBody>
      </p:sp>
      <p:sp>
        <p:nvSpPr>
          <p:cNvPr id="4" name="Slide Number Placeholder 3"/>
          <p:cNvSpPr>
            <a:spLocks noGrp="1"/>
          </p:cNvSpPr>
          <p:nvPr>
            <p:ph type="sldNum" sz="quarter" idx="10"/>
          </p:nvPr>
        </p:nvSpPr>
        <p:spPr/>
        <p:txBody>
          <a:bodyPr/>
          <a:lstStyle/>
          <a:p>
            <a:fld id="{F16E201F-E5A3-4AFF-8963-AFDB1D897253}" type="slidenum">
              <a:rPr lang="en-CA" smtClean="0"/>
              <a:t>72</a:t>
            </a:fld>
            <a:endParaRPr lang="en-CA"/>
          </a:p>
        </p:txBody>
      </p:sp>
    </p:spTree>
    <p:extLst>
      <p:ext uri="{BB962C8B-B14F-4D97-AF65-F5344CB8AC3E}">
        <p14:creationId xmlns:p14="http://schemas.microsoft.com/office/powerpoint/2010/main" val="1593823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 talk to patients about medical assistance in dying is very important. We need to engage in end-of-life discussions openly and explore goals of care. </a:t>
            </a:r>
          </a:p>
          <a:p>
            <a:endParaRPr lang="en-US" dirty="0"/>
          </a:p>
          <a:p>
            <a:r>
              <a:rPr lang="en-US" dirty="0"/>
              <a:t>Not all of us are equally comfortable with this choice. However, we need to stay open and nonjudgmental in our discussions. We also need to understand our roles and responsibilities and try as much as possible to keep personal emotions out of the discussion. </a:t>
            </a:r>
          </a:p>
          <a:p>
            <a:endParaRPr lang="en-US" dirty="0"/>
          </a:p>
          <a:p>
            <a:r>
              <a:rPr lang="en-US" dirty="0"/>
              <a:t>If we think we cannot do this then it is entirely reasonable to connect the person to somebody else. With the improvement of virtual accessibility, this is generally possible even in remote and rural areas of the province. When the care provider is not aware of who else might provide supports, the provincial MAID program, accessed through the 811 number, can connect the care provider with an appropriate resources.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21D43C-C3FD-4390-9E63-3547197D7B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2984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patients wish to have more formal discussions about medical assistance in dying a referral can be initiated through a variety of channels. Any healthcare provider, including nurses, social workers, occupational therapists, and of course physicians, can directly make a referral to one of the designated MAID assessors directly, or through the provincial MAID program.</a:t>
            </a:r>
          </a:p>
          <a:p>
            <a:endParaRPr lang="en-US" dirty="0"/>
          </a:p>
          <a:p>
            <a:r>
              <a:rPr lang="en-US" dirty="0"/>
              <a:t>Family members, patients, and support people may also make direct referrals to either one of the qualified MAID assessors or through the provincial program.</a:t>
            </a:r>
          </a:p>
        </p:txBody>
      </p:sp>
      <p:sp>
        <p:nvSpPr>
          <p:cNvPr id="4" name="Slide Number Placeholder 3"/>
          <p:cNvSpPr>
            <a:spLocks noGrp="1"/>
          </p:cNvSpPr>
          <p:nvPr>
            <p:ph type="sldNum" sz="quarter" idx="10"/>
          </p:nvPr>
        </p:nvSpPr>
        <p:spPr/>
        <p:txBody>
          <a:bodyPr/>
          <a:lstStyle/>
          <a:p>
            <a:fld id="{F16E201F-E5A3-4AFF-8963-AFDB1D897253}" type="slidenum">
              <a:rPr lang="en-CA" smtClean="0"/>
              <a:t>92</a:t>
            </a:fld>
            <a:endParaRPr lang="en-CA"/>
          </a:p>
        </p:txBody>
      </p:sp>
    </p:spTree>
    <p:extLst>
      <p:ext uri="{BB962C8B-B14F-4D97-AF65-F5344CB8AC3E}">
        <p14:creationId xmlns:p14="http://schemas.microsoft.com/office/powerpoint/2010/main" val="3550030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law states that the written request for medical assistance in dying must be made after the person has been informed by a medical practitioner or nurse practitioner that they have a grievous and irremediable medical condition. What constitutes a grievous and irremediable medical condition is defined in the law and is not automatically understood by any healthcare practitioner. It is therefore ideal that the medical practitioner or nurse practitioner referred to above is well-informed about medical assistance in dying to ensure that the requirements of the law are met.</a:t>
            </a:r>
          </a:p>
          <a:p>
            <a:endParaRPr lang="en-US" dirty="0"/>
          </a:p>
          <a:p>
            <a:r>
              <a:rPr lang="en-US" dirty="0"/>
              <a:t>The written request is witnessed by one independent witness who can be paid professional person or healthcare worker. The witness cannot be a beneficiary in the will of the patient or a recipient in any other way of financial or other material benefit resulting from the patient's death. For example, even although a grandchild may not be formally in the will, they might benefit from their grandparent's death through inheritance to their parent.</a:t>
            </a:r>
          </a:p>
          <a:p>
            <a:endParaRPr lang="en-US" dirty="0"/>
          </a:p>
          <a:p>
            <a:r>
              <a:rPr lang="en-US" dirty="0"/>
              <a:t>The witness may also not be an owner or operator of a health care facility where the patient is receiving treatment or a facility in which the patient resides.</a:t>
            </a:r>
          </a:p>
        </p:txBody>
      </p:sp>
      <p:sp>
        <p:nvSpPr>
          <p:cNvPr id="4" name="Slide Number Placeholder 3"/>
          <p:cNvSpPr>
            <a:spLocks noGrp="1"/>
          </p:cNvSpPr>
          <p:nvPr>
            <p:ph type="sldNum" sz="quarter" idx="10"/>
          </p:nvPr>
        </p:nvSpPr>
        <p:spPr/>
        <p:txBody>
          <a:bodyPr/>
          <a:lstStyle/>
          <a:p>
            <a:fld id="{F16E201F-E5A3-4AFF-8963-AFDB1D897253}" type="slidenum">
              <a:rPr lang="en-CA" smtClean="0"/>
              <a:t>93</a:t>
            </a:fld>
            <a:endParaRPr lang="en-CA"/>
          </a:p>
        </p:txBody>
      </p:sp>
    </p:spTree>
    <p:extLst>
      <p:ext uri="{BB962C8B-B14F-4D97-AF65-F5344CB8AC3E}">
        <p14:creationId xmlns:p14="http://schemas.microsoft.com/office/powerpoint/2010/main" val="1454806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Provinces have generally develop their own forms of the written request. The current Saskatchewan written request form is shown on the slide. As you will note, this is actually a request to be assessed by two independent practitioners and does not commit the person to follow through with this request.</a:t>
            </a:r>
          </a:p>
          <a:p>
            <a:endParaRPr lang="en-US" dirty="0"/>
          </a:p>
          <a:p>
            <a:r>
              <a:rPr lang="en-US" dirty="0"/>
              <a:t>The request has to be voluntary, not due to external pressure, and provided by a patient who understands the meaning of the request. </a:t>
            </a:r>
          </a:p>
          <a:p>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CA" dirty="0"/>
          </a:p>
          <a:p>
            <a:endParaRPr lang="en-US" dirty="0"/>
          </a:p>
        </p:txBody>
      </p:sp>
      <p:sp>
        <p:nvSpPr>
          <p:cNvPr id="4" name="Slide Number Placeholder 3"/>
          <p:cNvSpPr>
            <a:spLocks noGrp="1"/>
          </p:cNvSpPr>
          <p:nvPr>
            <p:ph type="sldNum" sz="quarter" idx="10"/>
          </p:nvPr>
        </p:nvSpPr>
        <p:spPr/>
        <p:txBody>
          <a:bodyPr/>
          <a:lstStyle/>
          <a:p>
            <a:fld id="{61491C7F-E06C-452D-910F-93AD0BC487E8}" type="slidenum">
              <a:rPr lang="en-CA" smtClean="0">
                <a:solidFill>
                  <a:prstClr val="black"/>
                </a:solidFill>
              </a:rPr>
              <a:pPr/>
              <a:t>94</a:t>
            </a:fld>
            <a:endParaRPr lang="en-CA">
              <a:solidFill>
                <a:prstClr val="black"/>
              </a:solidFill>
            </a:endParaRPr>
          </a:p>
        </p:txBody>
      </p:sp>
    </p:spTree>
    <p:extLst>
      <p:ext uri="{BB962C8B-B14F-4D97-AF65-F5344CB8AC3E}">
        <p14:creationId xmlns:p14="http://schemas.microsoft.com/office/powerpoint/2010/main" val="4197416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6E201F-E5A3-4AFF-8963-AFDB1D897253}" type="slidenum">
              <a:rPr lang="en-CA" smtClean="0"/>
              <a:t>95</a:t>
            </a:fld>
            <a:endParaRPr lang="en-CA"/>
          </a:p>
        </p:txBody>
      </p:sp>
    </p:spTree>
    <p:extLst>
      <p:ext uri="{BB962C8B-B14F-4D97-AF65-F5344CB8AC3E}">
        <p14:creationId xmlns:p14="http://schemas.microsoft.com/office/powerpoint/2010/main" val="3727887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patient has been found eligible for medical assistance in dying there should be further discussion about patient and family wishes. This will include discussion of timing, location, and potential supports to be present during the event. Some patients will derive comfort from having spiritual care present either before, during or after the event.</a:t>
            </a:r>
          </a:p>
          <a:p>
            <a:endParaRPr lang="en-US" dirty="0"/>
          </a:p>
          <a:p>
            <a:r>
              <a:rPr lang="en-US" dirty="0"/>
              <a:t>Some patients will choose or need transfer to another site for medical assistance in dying. If the patient is in a site which has a conscientious objection, the patient will not have a choice about transferring to another site.  In other situations, a patient may choose to transfer, if for example, they do not want to die in their own home because of reasons of privacy, or discomfort with seeing their home as a place of death for other family members. Regardless of the reason for the transfer, arrangements will need to be discussed and organized. </a:t>
            </a:r>
            <a:endParaRPr lang="en-CA" dirty="0"/>
          </a:p>
        </p:txBody>
      </p:sp>
      <p:sp>
        <p:nvSpPr>
          <p:cNvPr id="4" name="Slide Number Placeholder 3"/>
          <p:cNvSpPr>
            <a:spLocks noGrp="1"/>
          </p:cNvSpPr>
          <p:nvPr>
            <p:ph type="sldNum" sz="quarter" idx="10"/>
          </p:nvPr>
        </p:nvSpPr>
        <p:spPr/>
        <p:txBody>
          <a:bodyPr/>
          <a:lstStyle/>
          <a:p>
            <a:fld id="{61491C7F-E06C-452D-910F-93AD0BC487E8}" type="slidenum">
              <a:rPr lang="en-CA" smtClean="0">
                <a:solidFill>
                  <a:prstClr val="black"/>
                </a:solidFill>
              </a:rPr>
              <a:pPr/>
              <a:t>96</a:t>
            </a:fld>
            <a:endParaRPr lang="en-CA">
              <a:solidFill>
                <a:prstClr val="black"/>
              </a:solidFill>
            </a:endParaRPr>
          </a:p>
        </p:txBody>
      </p:sp>
    </p:spTree>
    <p:extLst>
      <p:ext uri="{BB962C8B-B14F-4D97-AF65-F5344CB8AC3E}">
        <p14:creationId xmlns:p14="http://schemas.microsoft.com/office/powerpoint/2010/main" val="2873282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who have been found eligible for medical assistance in dying, and who have reasonably foreseeable natural death with high risk of loss of capacity, have the option of completing an advance consent arrangement. This means consenting ahead of time so that a designated other person can start the process. In Saskatchewan a date no longer than 90 days ahead must be specified, and this limits the time within which the advanced consent arrangement can be used. This can be renewed once without a full assessment.</a:t>
            </a:r>
          </a:p>
          <a:p>
            <a:endParaRPr lang="en-US" dirty="0"/>
          </a:p>
          <a:p>
            <a:r>
              <a:rPr lang="en-US" dirty="0"/>
              <a:t>Family members sometimes find it extremely stressful to see themselves as the person who initiates the death of a loved one. This is particularly difficult if there is discord within the family about the decision itself.</a:t>
            </a:r>
          </a:p>
        </p:txBody>
      </p:sp>
      <p:sp>
        <p:nvSpPr>
          <p:cNvPr id="4" name="Slide Number Placeholder 3"/>
          <p:cNvSpPr>
            <a:spLocks noGrp="1"/>
          </p:cNvSpPr>
          <p:nvPr>
            <p:ph type="sldNum" sz="quarter" idx="10"/>
          </p:nvPr>
        </p:nvSpPr>
        <p:spPr/>
        <p:txBody>
          <a:bodyPr/>
          <a:lstStyle/>
          <a:p>
            <a:fld id="{F16E201F-E5A3-4AFF-8963-AFDB1D897253}" type="slidenum">
              <a:rPr lang="en-CA" smtClean="0"/>
              <a:t>97</a:t>
            </a:fld>
            <a:endParaRPr lang="en-CA"/>
          </a:p>
        </p:txBody>
      </p:sp>
    </p:spTree>
    <p:extLst>
      <p:ext uri="{BB962C8B-B14F-4D97-AF65-F5344CB8AC3E}">
        <p14:creationId xmlns:p14="http://schemas.microsoft.com/office/powerpoint/2010/main" val="4235231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date for MAID is arrived at after discussion between patients, families, and providers. MAID can occur in the home, health facility, long-term care facility, or other facilities which do not have a conscientious objection.</a:t>
            </a:r>
          </a:p>
          <a:p>
            <a:endParaRPr lang="en-US" dirty="0"/>
          </a:p>
          <a:p>
            <a:r>
              <a:rPr lang="en-US" dirty="0"/>
              <a:t>Although hospital provisions might occur with just one MAID provider, in community cases it is most common for two healthcare providers to be present. Tasks involve organizing paperwork, getting the medications, starting the intravenous, and supporting family members and the patient. The MAID team completes the medical certificate of death and either the family or the team notifies the funeral home after the death.</a:t>
            </a:r>
          </a:p>
        </p:txBody>
      </p:sp>
      <p:sp>
        <p:nvSpPr>
          <p:cNvPr id="4" name="Slide Number Placeholder 3"/>
          <p:cNvSpPr>
            <a:spLocks noGrp="1"/>
          </p:cNvSpPr>
          <p:nvPr>
            <p:ph type="sldNum" sz="quarter" idx="10"/>
          </p:nvPr>
        </p:nvSpPr>
        <p:spPr/>
        <p:txBody>
          <a:bodyPr/>
          <a:lstStyle/>
          <a:p>
            <a:fld id="{F16E201F-E5A3-4AFF-8963-AFDB1D897253}" type="slidenum">
              <a:rPr lang="en-CA" smtClean="0"/>
              <a:t>98</a:t>
            </a:fld>
            <a:endParaRPr lang="en-CA"/>
          </a:p>
        </p:txBody>
      </p:sp>
    </p:spTree>
    <p:extLst>
      <p:ext uri="{BB962C8B-B14F-4D97-AF65-F5344CB8AC3E}">
        <p14:creationId xmlns:p14="http://schemas.microsoft.com/office/powerpoint/2010/main" val="265666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6E201F-E5A3-4AFF-8963-AFDB1D897253}" type="slidenum">
              <a:rPr lang="en-CA" smtClean="0"/>
              <a:t>4</a:t>
            </a:fld>
            <a:endParaRPr lang="en-CA"/>
          </a:p>
        </p:txBody>
      </p:sp>
    </p:spTree>
    <p:extLst>
      <p:ext uri="{BB962C8B-B14F-4D97-AF65-F5344CB8AC3E}">
        <p14:creationId xmlns:p14="http://schemas.microsoft.com/office/powerpoint/2010/main" val="3705281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exception of patients who have previously completed the advance consent arrangement form and who have lost capacity, </a:t>
            </a:r>
            <a:r>
              <a:rPr lang="en-US" dirty="0" err="1"/>
              <a:t>allothers</a:t>
            </a:r>
            <a:r>
              <a:rPr lang="en-US" dirty="0"/>
              <a:t> will all be asked to provide a final consent before proceeding with MAID. The current Saskatchewan form is shown on the slide.</a:t>
            </a:r>
          </a:p>
        </p:txBody>
      </p:sp>
      <p:sp>
        <p:nvSpPr>
          <p:cNvPr id="4" name="Slide Number Placeholder 3"/>
          <p:cNvSpPr>
            <a:spLocks noGrp="1"/>
          </p:cNvSpPr>
          <p:nvPr>
            <p:ph type="sldNum" sz="quarter" idx="10"/>
          </p:nvPr>
        </p:nvSpPr>
        <p:spPr/>
        <p:txBody>
          <a:bodyPr/>
          <a:lstStyle/>
          <a:p>
            <a:fld id="{F16E201F-E5A3-4AFF-8963-AFDB1D897253}" type="slidenum">
              <a:rPr lang="en-CA" smtClean="0"/>
              <a:t>99</a:t>
            </a:fld>
            <a:endParaRPr lang="en-CA"/>
          </a:p>
        </p:txBody>
      </p:sp>
    </p:spTree>
    <p:extLst>
      <p:ext uri="{BB962C8B-B14F-4D97-AF65-F5344CB8AC3E}">
        <p14:creationId xmlns:p14="http://schemas.microsoft.com/office/powerpoint/2010/main" val="2404533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Midazolam (10 mgs) is used as a well tolerated sleep inducing agent.  It also helps to assess proper patency</a:t>
            </a:r>
            <a:r>
              <a:rPr lang="en-US" baseline="0" dirty="0"/>
              <a:t> of the intravenous by</a:t>
            </a:r>
            <a:r>
              <a:rPr lang="en-US" dirty="0"/>
              <a:t> the observable sedation following administration. </a:t>
            </a:r>
            <a:r>
              <a:rPr lang="en-US" baseline="0" dirty="0"/>
              <a:t>If the patient naturally snores, this might occur during the administration.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Intravenous lidocaine (40 mg) is then given regardless of the site of the intravenous to </a:t>
            </a:r>
            <a:r>
              <a:rPr lang="en-CA" baseline="0" dirty="0"/>
              <a:t>attenuate the discomfort from propofol administration, especially in smaller hand veins.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Propofol (1,000 mg) is a commonly used anesthetic agent, and is administered in MAID to result in cessation of circulation and respiration.</a:t>
            </a:r>
          </a:p>
          <a:p>
            <a:endParaRPr lang="en-US" dirty="0"/>
          </a:p>
          <a:p>
            <a:r>
              <a:rPr lang="en-US" dirty="0"/>
              <a:t>Rocuronium is a powerful paralyzing agent that works on the neuromuscular junction.</a:t>
            </a:r>
            <a:r>
              <a:rPr lang="en-US" baseline="0" dirty="0"/>
              <a:t>  This prevents any respiration, gasps or </a:t>
            </a:r>
            <a:r>
              <a:rPr lang="en-US" baseline="0" dirty="0" err="1"/>
              <a:t>agonal</a:t>
            </a:r>
            <a:r>
              <a:rPr lang="en-US" baseline="0" dirty="0"/>
              <a:t> breathing and blocks any possible spinal reflexes.</a:t>
            </a:r>
            <a:r>
              <a:rPr lang="en-US" dirty="0"/>
              <a:t> </a:t>
            </a:r>
          </a:p>
          <a:p>
            <a:endParaRPr lang="en-US" dirty="0"/>
          </a:p>
          <a:p>
            <a:r>
              <a:rPr lang="en-US" dirty="0"/>
              <a:t>Flushing:  Saline flushes are administered at the beginning of the procedure to ensure patency of the line, between lidocaine and propofol, between propofol and </a:t>
            </a:r>
            <a:r>
              <a:rPr lang="en-US" dirty="0" err="1"/>
              <a:t>rocuronium</a:t>
            </a:r>
            <a:r>
              <a:rPr lang="en-US" dirty="0"/>
              <a:t> and after the </a:t>
            </a:r>
            <a:r>
              <a:rPr lang="en-US" dirty="0" err="1"/>
              <a:t>rocuronium</a:t>
            </a:r>
            <a:r>
              <a:rPr lang="en-US" dirty="0"/>
              <a:t>. Flushing between propofol and </a:t>
            </a:r>
            <a:r>
              <a:rPr lang="en-US" dirty="0" err="1"/>
              <a:t>rocuronium</a:t>
            </a:r>
            <a:r>
              <a:rPr lang="en-US" baseline="0" dirty="0"/>
              <a:t> is particularly important to prevent interactions.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endParaRPr lang="en-CA"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491C7F-E06C-452D-910F-93AD0BC487E8}"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82236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Medical Certificate of Death is completed by the provider and left with the body. After a medically assisted death providers are required to state that the primary cause of death is drug toxicity, with the underlying cause of death being the main diagnosis responsible for the request for medically assisted dying. The manner of death is designated as unclassified, using the new Saskatchewan Medical Certificate of Death. Previous versions of this certificate did not have the box to indicate unclassified manner of death, so the provider should make sure that this current form is available. In Saskatchewan the manner of death was initially required to be documented as suicide, which is no longer the case.</a:t>
            </a:r>
          </a:p>
          <a:p>
            <a:endParaRPr lang="en-US" dirty="0"/>
          </a:p>
        </p:txBody>
      </p:sp>
      <p:sp>
        <p:nvSpPr>
          <p:cNvPr id="4" name="Slide Number Placeholder 3"/>
          <p:cNvSpPr>
            <a:spLocks noGrp="1"/>
          </p:cNvSpPr>
          <p:nvPr>
            <p:ph type="sldNum" sz="quarter" idx="10"/>
          </p:nvPr>
        </p:nvSpPr>
        <p:spPr/>
        <p:txBody>
          <a:bodyPr/>
          <a:lstStyle/>
          <a:p>
            <a:pPr>
              <a:defRPr/>
            </a:pPr>
            <a:fld id="{5221D43C-C3FD-4390-9E63-3547197D7B19}" type="slidenum">
              <a:rPr lang="en-US" smtClean="0">
                <a:solidFill>
                  <a:prstClr val="black"/>
                </a:solidFill>
              </a:rPr>
              <a:pPr>
                <a:defRPr/>
              </a:pPr>
              <a:t>101</a:t>
            </a:fld>
            <a:endParaRPr lang="en-US">
              <a:solidFill>
                <a:prstClr val="black"/>
              </a:solidFill>
            </a:endParaRPr>
          </a:p>
        </p:txBody>
      </p:sp>
    </p:spTree>
    <p:extLst>
      <p:ext uri="{BB962C8B-B14F-4D97-AF65-F5344CB8AC3E}">
        <p14:creationId xmlns:p14="http://schemas.microsoft.com/office/powerpoint/2010/main" val="1241080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Optional: </a:t>
            </a:r>
          </a:p>
          <a:p>
            <a:endParaRPr lang="en-CA" dirty="0"/>
          </a:p>
          <a:p>
            <a:r>
              <a:rPr lang="en-CA" dirty="0"/>
              <a:t>Presenter may want to share personal experiences.  </a:t>
            </a:r>
          </a:p>
        </p:txBody>
      </p:sp>
      <p:sp>
        <p:nvSpPr>
          <p:cNvPr id="4" name="Slide Number Placeholder 3"/>
          <p:cNvSpPr>
            <a:spLocks noGrp="1"/>
          </p:cNvSpPr>
          <p:nvPr>
            <p:ph type="sldNum" sz="quarter" idx="10"/>
          </p:nvPr>
        </p:nvSpPr>
        <p:spPr/>
        <p:txBody>
          <a:bodyPr/>
          <a:lstStyle/>
          <a:p>
            <a:fld id="{E1C2A6DA-9626-4C63-8416-4F1364BEC50D}" type="slidenum">
              <a:rPr lang="en-US" smtClean="0"/>
              <a:pPr/>
              <a:t>102</a:t>
            </a:fld>
            <a:endParaRPr lang="en-US"/>
          </a:p>
        </p:txBody>
      </p:sp>
    </p:spTree>
    <p:extLst>
      <p:ext uri="{BB962C8B-B14F-4D97-AF65-F5344CB8AC3E}">
        <p14:creationId xmlns:p14="http://schemas.microsoft.com/office/powerpoint/2010/main" val="11552076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82518"/>
            <a:ext cx="5608320" cy="3660458"/>
          </a:xfrm>
        </p:spPr>
        <p:txBody>
          <a:bodyPr/>
          <a:lstStyle/>
          <a:p>
            <a:endParaRPr lang="en-CA" dirty="0"/>
          </a:p>
          <a:p>
            <a:endParaRPr lang="en-CA" dirty="0"/>
          </a:p>
        </p:txBody>
      </p:sp>
      <p:sp>
        <p:nvSpPr>
          <p:cNvPr id="4" name="Slide Number Placeholder 3"/>
          <p:cNvSpPr>
            <a:spLocks noGrp="1"/>
          </p:cNvSpPr>
          <p:nvPr>
            <p:ph type="sldNum" sz="quarter" idx="10"/>
          </p:nvPr>
        </p:nvSpPr>
        <p:spPr/>
        <p:txBody>
          <a:bodyPr/>
          <a:lstStyle/>
          <a:p>
            <a:fld id="{E1C2A6DA-9626-4C63-8416-4F1364BEC50D}" type="slidenum">
              <a:rPr lang="en-US" smtClean="0"/>
              <a:pPr/>
              <a:t>103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08" y="4682060"/>
            <a:ext cx="590326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3499" y="4690531"/>
            <a:ext cx="5926238" cy="3046988"/>
          </a:xfrm>
          <a:prstGeom prst="rect">
            <a:avLst/>
          </a:prstGeom>
        </p:spPr>
        <p:txBody>
          <a:bodyPr wrap="square">
            <a:spAutoFit/>
          </a:bodyPr>
          <a:lstStyle/>
          <a:p>
            <a:pPr marL="171450" indent="-171450">
              <a:buFont typeface="Arial" panose="020B0604020202020204" pitchFamily="34" charset="0"/>
              <a:buChar char="•"/>
            </a:pPr>
            <a:r>
              <a:rPr lang="en-CA" sz="1200" dirty="0"/>
              <a:t>After a </a:t>
            </a:r>
            <a:r>
              <a:rPr lang="en-CA" sz="1200" b="1" dirty="0"/>
              <a:t>death we recognize that there are many individuals who are grieving and impacted by </a:t>
            </a:r>
            <a:r>
              <a:rPr lang="en-CA" sz="1200" dirty="0"/>
              <a:t>the death as a result of living, loving and having relationships with others.</a:t>
            </a:r>
          </a:p>
          <a:p>
            <a:pPr marL="171450" indent="-171450">
              <a:buFont typeface="Arial" panose="020B0604020202020204" pitchFamily="34" charset="0"/>
              <a:buChar char="•"/>
            </a:pPr>
            <a:endParaRPr lang="en-CA" sz="1200" dirty="0"/>
          </a:p>
          <a:p>
            <a:pPr marL="171450" indent="-171450">
              <a:buFont typeface="Arial" panose="020B0604020202020204" pitchFamily="34" charset="0"/>
              <a:buChar char="•"/>
            </a:pPr>
            <a:r>
              <a:rPr lang="en-CA" sz="1200" dirty="0"/>
              <a:t>Bereavement care is a critical component of the continuum end of life care trajectory</a:t>
            </a:r>
          </a:p>
          <a:p>
            <a:pPr marL="171450" indent="-171450">
              <a:buFont typeface="Arial" panose="020B0604020202020204" pitchFamily="34" charset="0"/>
              <a:buChar char="•"/>
            </a:pPr>
            <a:endParaRPr lang="en-CA" sz="1200" dirty="0"/>
          </a:p>
          <a:p>
            <a:pPr marL="171450" indent="-171450">
              <a:buFont typeface="Arial" panose="020B0604020202020204" pitchFamily="34" charset="0"/>
              <a:buChar char="•"/>
            </a:pPr>
            <a:r>
              <a:rPr lang="en-CA" sz="1200" dirty="0"/>
              <a:t>The PMP continues to explore ways to offer bereavement supports and that is ongoing</a:t>
            </a:r>
          </a:p>
          <a:p>
            <a:pPr marL="171450" indent="-171450">
              <a:buFont typeface="Arial" panose="020B0604020202020204" pitchFamily="34" charset="0"/>
              <a:buChar char="•"/>
            </a:pPr>
            <a:endParaRPr lang="en-CA" sz="1200" dirty="0"/>
          </a:p>
          <a:p>
            <a:pPr marL="171450" indent="-171450">
              <a:buFont typeface="Arial" panose="020B0604020202020204" pitchFamily="34" charset="0"/>
              <a:buChar char="•"/>
            </a:pPr>
            <a:r>
              <a:rPr lang="en-CA" sz="1200" dirty="0"/>
              <a:t>Families can call the program if they need support and we encourage it as we don’t always know who is having a difficult time – PLEASE REACH OUT IF YOU ARE STRUGGLING</a:t>
            </a:r>
          </a:p>
          <a:p>
            <a:pPr marL="171450" indent="-171450">
              <a:buFont typeface="Arial" panose="020B0604020202020204" pitchFamily="34" charset="0"/>
              <a:buChar char="•"/>
            </a:pPr>
            <a:endParaRPr lang="en-CA" sz="1200" dirty="0"/>
          </a:p>
          <a:p>
            <a:pPr marL="171450" indent="-171450">
              <a:buFont typeface="Arial" panose="020B0604020202020204" pitchFamily="34" charset="0"/>
              <a:buChar char="•"/>
            </a:pPr>
            <a:r>
              <a:rPr lang="en-CA" sz="1200" dirty="0"/>
              <a:t>We welcome referrals from others involved with the family i.e. healthcare providers, informal supports, spiritual etc. to encourage family to reach out or offer to contact PMP on their behalf</a:t>
            </a:r>
          </a:p>
          <a:p>
            <a:endParaRPr lang="en-CA" sz="1200" dirty="0"/>
          </a:p>
          <a:p>
            <a:pPr marL="171450" indent="-171450">
              <a:buFont typeface="Arial" panose="020B0604020202020204" pitchFamily="34" charset="0"/>
              <a:buChar char="•"/>
            </a:pPr>
            <a:endParaRPr lang="en-CA" sz="1200" dirty="0"/>
          </a:p>
          <a:p>
            <a:pPr marL="171450" indent="-171450">
              <a:buFont typeface="Arial" panose="020B0604020202020204" pitchFamily="34" charset="0"/>
              <a:buChar char="•"/>
            </a:pPr>
            <a:endParaRPr lang="en-CA" sz="1200" dirty="0"/>
          </a:p>
        </p:txBody>
      </p:sp>
    </p:spTree>
    <p:extLst>
      <p:ext uri="{BB962C8B-B14F-4D97-AF65-F5344CB8AC3E}">
        <p14:creationId xmlns:p14="http://schemas.microsoft.com/office/powerpoint/2010/main" val="2095966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steps will be that you will be sent forms to complete and sign and send back to the program manager.</a:t>
            </a:r>
          </a:p>
          <a:p>
            <a:endParaRPr lang="en-US" baseline="0" dirty="0"/>
          </a:p>
          <a:p>
            <a:r>
              <a:rPr lang="en-US" baseline="0" dirty="0"/>
              <a:t>From there – she will send to CPSS – CPSS will mail us back the form and we will give to you to take to your local practioner affairs.</a:t>
            </a:r>
          </a:p>
          <a:p>
            <a:r>
              <a:rPr lang="en-US" baseline="0" dirty="0"/>
              <a:t>IF you would like to work in areas other than your own local area – the program will take this on and help you get your privileges so that we can keep track of who will go where. </a:t>
            </a:r>
          </a:p>
          <a:p>
            <a:endParaRPr lang="en-US" baseline="0" dirty="0"/>
          </a:p>
          <a:p>
            <a:r>
              <a:rPr lang="en-US" baseline="0" dirty="0"/>
              <a:t>WE then will look for opportunities for you to shadow someone assessing a FD or NFD – we do a lot of our work virtually so we would try to give you as much lead time as possible. </a:t>
            </a:r>
          </a:p>
          <a:p>
            <a:r>
              <a:rPr lang="en-US" baseline="0" dirty="0"/>
              <a:t>We of course work to get you to shadow a provision and look for support for the time that you go alone.</a:t>
            </a:r>
          </a:p>
          <a:p>
            <a:endParaRPr lang="en-US" baseline="0" dirty="0"/>
          </a:p>
          <a:p>
            <a:r>
              <a:rPr lang="en-US" baseline="0" dirty="0"/>
              <a:t>You will bill the ministry/SHA for your work with MAID including your orientation/shadowing – I will forward the codes to you for this and for other work attached to MAID along with travel expense claim forms.  </a:t>
            </a:r>
          </a:p>
          <a:p>
            <a:endParaRPr lang="en-US" baseline="0" dirty="0"/>
          </a:p>
          <a:p>
            <a:r>
              <a:rPr lang="en-US" baseline="0" dirty="0"/>
              <a:t>Once you are feeling comfortable – we will let our admin secretary know and she will create your forms that have </a:t>
            </a:r>
            <a:r>
              <a:rPr lang="en-US" baseline="0"/>
              <a:t>your name/license prepopulated.</a:t>
            </a:r>
            <a:endParaRPr lang="en-US" baseline="0" dirty="0"/>
          </a:p>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106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CA"/>
              <a:t>Soc Sci Med. 2009 May;68(10):1752-8. Epub 2009 Apr 1.</a:t>
            </a:r>
            <a:endParaRPr lang="en-CA" b="1"/>
          </a:p>
          <a:p>
            <a:pPr eaLnBrk="1" hangingPunct="1">
              <a:lnSpc>
                <a:spcPct val="90000"/>
              </a:lnSpc>
            </a:pPr>
            <a:r>
              <a:rPr lang="en-CA" b="1"/>
              <a:t>The rapidly changing location of death in Canada, 1994-2004.</a:t>
            </a:r>
          </a:p>
          <a:p>
            <a:pPr eaLnBrk="1" hangingPunct="1">
              <a:lnSpc>
                <a:spcPct val="90000"/>
              </a:lnSpc>
            </a:pPr>
            <a:r>
              <a:rPr lang="en-CA">
                <a:hlinkClick r:id="rId3"/>
              </a:rPr>
              <a:t>Wilson DM</a:t>
            </a:r>
            <a:r>
              <a:rPr lang="en-CA"/>
              <a:t>, </a:t>
            </a:r>
            <a:r>
              <a:rPr lang="en-CA">
                <a:hlinkClick r:id="rId4"/>
              </a:rPr>
              <a:t>Truman CD</a:t>
            </a:r>
            <a:r>
              <a:rPr lang="en-CA"/>
              <a:t>, </a:t>
            </a:r>
            <a:r>
              <a:rPr lang="en-CA">
                <a:hlinkClick r:id="rId5"/>
              </a:rPr>
              <a:t>Thomas R</a:t>
            </a:r>
            <a:r>
              <a:rPr lang="en-CA"/>
              <a:t>, </a:t>
            </a:r>
            <a:r>
              <a:rPr lang="en-CA">
                <a:hlinkClick r:id="rId6"/>
              </a:rPr>
              <a:t>Fainsinger R</a:t>
            </a:r>
            <a:r>
              <a:rPr lang="en-CA"/>
              <a:t>, </a:t>
            </a:r>
            <a:r>
              <a:rPr lang="en-CA">
                <a:hlinkClick r:id="rId7"/>
              </a:rPr>
              <a:t>Kovacs-Burns K</a:t>
            </a:r>
            <a:r>
              <a:rPr lang="en-CA"/>
              <a:t>, </a:t>
            </a:r>
            <a:r>
              <a:rPr lang="en-CA">
                <a:hlinkClick r:id="rId8"/>
              </a:rPr>
              <a:t>Froggatt K</a:t>
            </a:r>
            <a:r>
              <a:rPr lang="en-CA"/>
              <a:t>, </a:t>
            </a:r>
            <a:r>
              <a:rPr lang="en-CA">
                <a:hlinkClick r:id="rId9"/>
              </a:rPr>
              <a:t>Justice C</a:t>
            </a:r>
            <a:r>
              <a:rPr lang="en-CA"/>
              <a:t>.</a:t>
            </a:r>
          </a:p>
          <a:p>
            <a:pPr eaLnBrk="1" hangingPunct="1">
              <a:lnSpc>
                <a:spcPct val="90000"/>
              </a:lnSpc>
            </a:pPr>
            <a:r>
              <a:rPr lang="en-CA"/>
              <a:t>Faculty of Nursing, Third Floor Clinical Sciences Building, University of Alberta, Edmonton, Alberta, Canada T6T 1E8. donna.wilson@ualberta.ca</a:t>
            </a:r>
          </a:p>
          <a:p>
            <a:pPr eaLnBrk="1" hangingPunct="1">
              <a:lnSpc>
                <a:spcPct val="90000"/>
              </a:lnSpc>
            </a:pPr>
            <a:r>
              <a:rPr lang="en-CA"/>
              <a:t>This 2008 study assessed location-of-death changes in Canada during 1994-2004, after previous research had identified a continuing increase to 1994 in hospital deaths. The most recent (1994-2004) complete population and individual-level Statistics Canada mortality data were analyzed, involving 1,806,318 decedents of all Canadian provinces and territories except Quebec. A substantial and continuing decline in hospitalized deaths was found (77.7%-60.6%). This decline was universal among decedents regardless of age, gender, marital status, whether they were born in Canada or not, across urban and rural provinces, and for all but two (infrequent) causes of death. This shift occurred in the absence of policy or purposive healthcare planning to shift death or dying out of hospital. In the developed world, recent changing patterns in the place of death, as well as the location and type of care provided near death appear to be occurring, making location-of-death trends an important topic of investigation. Canada is an important case study for highlighting the significance of location-of-death trends, and suggesting important underlying causal relationships and implications for end-of-life policies and practices.</a:t>
            </a:r>
          </a:p>
        </p:txBody>
      </p:sp>
    </p:spTree>
    <p:extLst>
      <p:ext uri="{BB962C8B-B14F-4D97-AF65-F5344CB8AC3E}">
        <p14:creationId xmlns:p14="http://schemas.microsoft.com/office/powerpoint/2010/main" val="4263779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Medical Assistance in Dying in Canada </a:t>
            </a:r>
            <a:r>
              <a:rPr lang="en-CA" baseline="0" dirty="0"/>
              <a:t>developed largely because of three courageous women.  </a:t>
            </a:r>
          </a:p>
          <a:p>
            <a:endParaRPr lang="en-CA" baseline="0" dirty="0"/>
          </a:p>
          <a:p>
            <a:pPr marL="228600" indent="-228600">
              <a:buAutoNum type="arabicPeriod"/>
            </a:pPr>
            <a:r>
              <a:rPr lang="en-US" sz="1200" dirty="0"/>
              <a:t>Sue Rodriguez had ALS and took</a:t>
            </a:r>
            <a:r>
              <a:rPr lang="en-US" sz="1200" baseline="0" dirty="0"/>
              <a:t> her request for a medically assisted death all the way to the </a:t>
            </a:r>
            <a:r>
              <a:rPr lang="en-US" sz="1200" dirty="0"/>
              <a:t>Supreme Court of Canada, arguing that the section of the Criminal Code which prohibited assisted suicide was constitutionally invalid. In September 1993, a 5–4 majority of the Supreme Court disagreed, declaring that it </a:t>
            </a:r>
            <a:r>
              <a:rPr lang="en-US" sz="1200" u="sng" dirty="0"/>
              <a:t>was </a:t>
            </a:r>
            <a:r>
              <a:rPr lang="en-US" sz="1200" dirty="0"/>
              <a:t>constitutional and did not violate the Canadian Charter of Rights and Freedoms. Rodriguez finally ended her life independently in February 1994, assisted by an anonymous doctor.</a:t>
            </a:r>
          </a:p>
          <a:p>
            <a:pPr marL="228600" indent="-228600">
              <a:buAutoNum type="arabicPeriod"/>
            </a:pPr>
            <a:r>
              <a:rPr lang="en-US" sz="1200" dirty="0"/>
              <a:t>Despite the Supreme Court decision,</a:t>
            </a:r>
            <a:r>
              <a:rPr lang="en-US" sz="1200" baseline="0" dirty="0"/>
              <a:t> the Rodriguez case</a:t>
            </a:r>
            <a:r>
              <a:rPr lang="en-US" sz="1200" dirty="0"/>
              <a:t> played a role in changing the Canadian landscape regarding end of life choices.  By</a:t>
            </a:r>
            <a:r>
              <a:rPr lang="en-US" sz="1200" baseline="0" dirty="0"/>
              <a:t> the time </a:t>
            </a:r>
            <a:r>
              <a:rPr lang="en-US" sz="1200" dirty="0"/>
              <a:t>Gloria Taylor, who also</a:t>
            </a:r>
            <a:r>
              <a:rPr lang="en-US" sz="1200" baseline="0" dirty="0"/>
              <a:t> had ALS, sought a medically assisted death, she eventually succeeded in </a:t>
            </a:r>
            <a:r>
              <a:rPr lang="en-US" sz="1200" b="0" i="0" kern="1200" dirty="0">
                <a:solidFill>
                  <a:schemeClr val="tx1"/>
                </a:solidFill>
                <a:effectLst/>
                <a:latin typeface="+mn-lt"/>
                <a:ea typeface="+mn-ea"/>
                <a:cs typeface="+mn-cs"/>
              </a:rPr>
              <a:t>August 2012</a:t>
            </a:r>
            <a:r>
              <a:rPr lang="en-US" sz="1200" baseline="0" dirty="0"/>
              <a:t>, when </a:t>
            </a:r>
            <a:r>
              <a:rPr lang="en-US" sz="1200" b="0" i="0" kern="1200" dirty="0">
                <a:solidFill>
                  <a:schemeClr val="tx1"/>
                </a:solidFill>
                <a:effectLst/>
                <a:latin typeface="+mn-lt"/>
                <a:ea typeface="+mn-ea"/>
                <a:cs typeface="+mn-cs"/>
              </a:rPr>
              <a:t>the BC Court of Appeal ruled in her </a:t>
            </a:r>
            <a:r>
              <a:rPr lang="en-US" sz="1200" b="0" i="0" kern="1200" dirty="0" err="1">
                <a:solidFill>
                  <a:schemeClr val="tx1"/>
                </a:solidFill>
                <a:effectLst/>
                <a:latin typeface="+mn-lt"/>
                <a:ea typeface="+mn-ea"/>
                <a:cs typeface="+mn-cs"/>
              </a:rPr>
              <a:t>favour</a:t>
            </a:r>
            <a:r>
              <a:rPr lang="en-US" sz="1200" b="0" i="0" kern="1200" dirty="0">
                <a:solidFill>
                  <a:schemeClr val="tx1"/>
                </a:solidFill>
                <a:effectLst/>
                <a:latin typeface="+mn-lt"/>
                <a:ea typeface="+mn-ea"/>
                <a:cs typeface="+mn-cs"/>
              </a:rPr>
              <a:t>, allowing her an assisted death under certain conditions.</a:t>
            </a:r>
            <a:r>
              <a:rPr lang="en-US" sz="1200" baseline="0" dirty="0"/>
              <a:t> However, Gloria never actually acted on her choice, as she developed a perforated colon and died of sepsis.</a:t>
            </a:r>
          </a:p>
          <a:p>
            <a:pPr marL="228600" indent="-228600">
              <a:buAutoNum type="arabicPeriod"/>
            </a:pPr>
            <a:r>
              <a:rPr lang="en-US" sz="1200" dirty="0"/>
              <a:t>Kay Carter</a:t>
            </a:r>
            <a:r>
              <a:rPr lang="en-US" sz="1200" baseline="0" dirty="0"/>
              <a:t> played the final important personal role in advancing medical assistance in dying.  Kay was an </a:t>
            </a:r>
            <a:r>
              <a:rPr lang="en-US" sz="1200" dirty="0"/>
              <a:t>89-year-old resident of a North Vancouver nursing home who suffered from chronic pain and disability from spinal stenosis. </a:t>
            </a:r>
            <a:r>
              <a:rPr lang="en-US" sz="1200" baseline="0" dirty="0"/>
              <a:t>She took her request for a medically assisted death to the Supreme Court of Canada, which eventually did strike down the section of the Criminal Code which prohibited assisted suicide.  Although this was too late for Kay, who ended up going to the </a:t>
            </a:r>
            <a:r>
              <a:rPr lang="en-US" sz="1200" dirty="0"/>
              <a:t>Dignitas clinic in Switzerland for an assisted death in January 2010, her fight led the way to a new law. </a:t>
            </a:r>
          </a:p>
          <a:p>
            <a:pPr marL="228600" indent="-228600">
              <a:buAutoNum type="arabicPeriod"/>
            </a:pPr>
            <a:endParaRPr lang="en-US" sz="1200"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491C7F-E06C-452D-910F-93AD0BC487E8}"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2288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C 14, which came into effect in June 2016, legalized medical assistance in dying. Its goal was to balance individual autonomy over end-of-life decisions with protection of society. It addressed some concerns about vulnerable populations and the potential slippery slope towards greater eligibility over time.</a:t>
            </a:r>
          </a:p>
          <a:p>
            <a:endParaRPr lang="en-US" dirty="0"/>
          </a:p>
          <a:p>
            <a:r>
              <a:rPr lang="en-US" dirty="0"/>
              <a:t>Bill C 14 made clear that there was no care provider was required to formally participate in medical assistance in dying, although it also made clear that care providers should not abandon their patients and that patient should be allowed to seek their legal options.</a:t>
            </a:r>
          </a:p>
        </p:txBody>
      </p:sp>
      <p:sp>
        <p:nvSpPr>
          <p:cNvPr id="4" name="Slide Number Placeholder 3"/>
          <p:cNvSpPr>
            <a:spLocks noGrp="1"/>
          </p:cNvSpPr>
          <p:nvPr>
            <p:ph type="sldNum" sz="quarter" idx="10"/>
          </p:nvPr>
        </p:nvSpPr>
        <p:spPr/>
        <p:txBody>
          <a:bodyPr/>
          <a:lstStyle/>
          <a:p>
            <a:pPr>
              <a:defRPr/>
            </a:pPr>
            <a:fld id="{5221D43C-C3FD-4390-9E63-3547197D7B19}"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606942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concept of reasonably foreseeable natural death has been much debated. The law states that natural death has to be reasonably foreseeable, taking into account all of the patient's medical circumstances, without a prognosis necessarily having been made as to the specific length of time they have remaining.</a:t>
            </a:r>
          </a:p>
          <a:p>
            <a:endParaRPr lang="en-US" dirty="0"/>
          </a:p>
          <a:p>
            <a:r>
              <a:rPr lang="en-US" dirty="0"/>
              <a:t>Most practitioners use the precedent of Kay Carter, who had spinal stenosis and likely  a few years of life expectancy, in their interpretation of this concept. Specifically, anticipated natural death does not have to be imminent, but likely occur within a few years and be reasonably foreseeable. There is much variation across the country and how practitioners interpret this. Some provinces such as Québec have required a fixed time such as six months, as have a few other jurisdictions.</a:t>
            </a:r>
          </a:p>
          <a:p>
            <a:endParaRPr lang="en-US" dirty="0"/>
          </a:p>
          <a:p>
            <a:r>
              <a:rPr lang="en-US" dirty="0"/>
              <a:t>The importance of differentiating reasonably foreseeable natural death with non-reasonable foreseeable natural death is that patients in the first category do not have an automatic waiting period and have a more straightforward assessment process. This can result in a quicker response to suffering but also potentially result in increased risks of vulnerable people who might be making impulsive decisions.</a:t>
            </a:r>
          </a:p>
        </p:txBody>
      </p:sp>
      <p:sp>
        <p:nvSpPr>
          <p:cNvPr id="4" name="Slide Number Placeholder 3"/>
          <p:cNvSpPr>
            <a:spLocks noGrp="1"/>
          </p:cNvSpPr>
          <p:nvPr>
            <p:ph type="sldNum" sz="quarter" idx="10"/>
          </p:nvPr>
        </p:nvSpPr>
        <p:spPr/>
        <p:txBody>
          <a:bodyPr/>
          <a:lstStyle/>
          <a:p>
            <a:fld id="{F16E201F-E5A3-4AFF-8963-AFDB1D897253}" type="slidenum">
              <a:rPr lang="en-CA" smtClean="0"/>
              <a:t>24</a:t>
            </a:fld>
            <a:endParaRPr lang="en-CA"/>
          </a:p>
        </p:txBody>
      </p:sp>
    </p:spTree>
    <p:extLst>
      <p:ext uri="{BB962C8B-B14F-4D97-AF65-F5344CB8AC3E}">
        <p14:creationId xmlns:p14="http://schemas.microsoft.com/office/powerpoint/2010/main" val="3864271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172200" cy="4800600"/>
          </a:xfrm>
        </p:spPr>
        <p:txBody>
          <a:bodyPr/>
          <a:lstStyle/>
          <a:p>
            <a:r>
              <a:rPr lang="en-US" dirty="0"/>
              <a:t>In March 2021 the law was amended to allow patients without recently foreseeable natural death to access medical assistance in dying. </a:t>
            </a:r>
          </a:p>
          <a:p>
            <a:endParaRPr lang="en-US" dirty="0"/>
          </a:p>
          <a:p>
            <a:r>
              <a:rPr lang="en-US" dirty="0"/>
              <a:t>The mandatory ten-day waiting period for patients with recently foreseeable natural death was removed and only one independent witness was required with some increased flexibility in who could be a witness. </a:t>
            </a:r>
          </a:p>
          <a:p>
            <a:endParaRPr lang="en-US" dirty="0"/>
          </a:p>
          <a:p>
            <a:r>
              <a:rPr lang="en-US" dirty="0"/>
              <a:t>Patients approved for medical assistance in dying in this situation could sign a waiver of final consent to allow them to receive an assisted death even if they lost capacity. This was differentiated from advanced directives in which patients might conceivably apply for medical assistance in dying before they even develop the condition underlying the request. However, the law does not specify how long in advance these requests remain valid, so each province has made its own decisions. In Saskatchewan, this request remains valid for 90 days and can be renewed once without a full additional assessment. </a:t>
            </a:r>
          </a:p>
          <a:p>
            <a:endParaRPr lang="en-US" dirty="0"/>
          </a:p>
          <a:p>
            <a:r>
              <a:rPr lang="en-US" dirty="0"/>
              <a:t>For patients without recently foreseeable natural death a minimum of 90 day waiting period is required, and additional requirements require that patients have to have access to appropriate specialists and that appropriate specialist opinion is solicited when this expertise in the condition underlying the request is not possessed by the assessing practitioners.</a:t>
            </a:r>
          </a:p>
          <a:p>
            <a:endParaRPr lang="en-US" dirty="0"/>
          </a:p>
          <a:p>
            <a:r>
              <a:rPr lang="en-US" dirty="0"/>
              <a:t>Requesting medical assistance in dying for sole mental illness was explicitly excluded, with the plan to allow this on March 17, 2023 after additional national debate and development of safeguards.</a:t>
            </a:r>
          </a:p>
          <a:p>
            <a:endParaRPr lang="en-US" u="sng" dirty="0"/>
          </a:p>
          <a:p>
            <a:endParaRPr lang="en-US" u="sng" dirty="0"/>
          </a:p>
        </p:txBody>
      </p:sp>
      <p:sp>
        <p:nvSpPr>
          <p:cNvPr id="4" name="Slide Number Placeholder 3"/>
          <p:cNvSpPr>
            <a:spLocks noGrp="1"/>
          </p:cNvSpPr>
          <p:nvPr>
            <p:ph type="sldNum" sz="quarter" idx="10"/>
          </p:nvPr>
        </p:nvSpPr>
        <p:spPr/>
        <p:txBody>
          <a:bodyPr/>
          <a:lstStyle/>
          <a:p>
            <a:fld id="{F16E201F-E5A3-4AFF-8963-AFDB1D897253}" type="slidenum">
              <a:rPr lang="en-CA" smtClean="0"/>
              <a:t>26</a:t>
            </a:fld>
            <a:endParaRPr lang="en-CA"/>
          </a:p>
        </p:txBody>
      </p:sp>
    </p:spTree>
    <p:extLst>
      <p:ext uri="{BB962C8B-B14F-4D97-AF65-F5344CB8AC3E}">
        <p14:creationId xmlns:p14="http://schemas.microsoft.com/office/powerpoint/2010/main" val="288926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4" y="4338320"/>
            <a:ext cx="6394026" cy="2595880"/>
          </a:xfrm>
        </p:spPr>
        <p:txBody>
          <a:bodyPr/>
          <a:lstStyle/>
          <a:p>
            <a:r>
              <a:rPr lang="en-US" dirty="0"/>
              <a:t>Patients with reasonably foreseeable natural death are no longer required to have a reflection period after they sign the witnessed request. Patients without reasonably foreseeable natural death are required to wait for 90 days or more after the written request. In some situations this can be shortened, particularly if the person is rapidly declining in terms of their capacity. In other situations it might be prudent to wait longer. For example, a patient may not have made all the appropriate arrangements for after the death, or dependent others such as children, may not have fully comprehended the upcoming death, and need to have more time for preparation.</a:t>
            </a:r>
          </a:p>
          <a:p>
            <a:endParaRPr lang="en-US" dirty="0"/>
          </a:p>
          <a:p>
            <a:endParaRPr lang="en-US" dirty="0"/>
          </a:p>
          <a:p>
            <a:r>
              <a:rPr lang="en-US" dirty="0"/>
              <a:t>Many patients apply for medical assistance in dying but do not want to act on this quickly. Many patients find considerable comfort in knowing that they have an option available to them if the dying process gets very difficult. It is not unusual that they might then die naturally with the help of other supports such as palliative care. The main goal of medical assistance in dying is to ensure a peaceful, humane death, so this is also a very reasonable option.</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491C7F-E06C-452D-910F-93AD0BC487E8}"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2606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EA37F5BD-2EA8-43EE-8992-557A2177BCDE}" type="datetimeFigureOut">
              <a:rPr lang="en-US" smtClean="0"/>
              <a:pPr/>
              <a:t>4/7/2024</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3E4456A-3E0B-47EE-B504-A1DAD25007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EA37F5BD-2EA8-43EE-8992-557A2177BCDE}" type="datetimeFigureOut">
              <a:rPr lang="en-US" smtClean="0"/>
              <a:pPr/>
              <a:t>4/7/2024</a:t>
            </a:fld>
            <a:endParaRPr lang="en-US"/>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3E4456A-3E0B-47EE-B504-A1DAD25007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EA37F5BD-2EA8-43EE-8992-557A2177BCDE}" type="datetimeFigureOut">
              <a:rPr lang="en-US" smtClean="0"/>
              <a:pPr/>
              <a:t>4/7/2024</a:t>
            </a:fld>
            <a:endParaRPr lang="en-US"/>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3E4456A-3E0B-47EE-B504-A1DAD250071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3" name="Title Text"/>
          <p:cNvSpPr txBox="1">
            <a:spLocks noGrp="1"/>
          </p:cNvSpPr>
          <p:nvPr>
            <p:ph type="title"/>
          </p:nvPr>
        </p:nvSpPr>
        <p:spPr>
          <a:prstGeom prst="rect">
            <a:avLst/>
          </a:prstGeom>
        </p:spPr>
        <p:txBody>
          <a:bodyPr/>
          <a:lstStyle/>
          <a:p>
            <a:r>
              <a:t>Title Text</a:t>
            </a:r>
          </a:p>
        </p:txBody>
      </p:sp>
      <p:sp>
        <p:nvSpPr>
          <p:cNvPr id="2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6" name="Text Placeholder 12"/>
          <p:cNvSpPr>
            <a:spLocks noGrp="1"/>
          </p:cNvSpPr>
          <p:nvPr>
            <p:ph type="body" sz="quarter" idx="13"/>
          </p:nvPr>
        </p:nvSpPr>
        <p:spPr>
          <a:xfrm>
            <a:off x="284163" y="26460"/>
            <a:ext cx="8582026" cy="342872"/>
          </a:xfrm>
          <a:prstGeom prst="rect">
            <a:avLst/>
          </a:prstGeom>
        </p:spPr>
        <p:txBody>
          <a:bodyPr/>
          <a:lstStyle/>
          <a:p>
            <a:pPr marL="0" indent="0">
              <a:spcBef>
                <a:spcPts val="300"/>
              </a:spcBef>
              <a:buSzTx/>
              <a:buFontTx/>
              <a:buNone/>
              <a:defRPr sz="1500">
                <a:solidFill>
                  <a:srgbClr val="FFFFFF"/>
                </a:solidFill>
              </a:defRPr>
            </a:pPr>
            <a:endParaRPr/>
          </a:p>
        </p:txBody>
      </p:sp>
    </p:spTree>
    <p:extLst>
      <p:ext uri="{BB962C8B-B14F-4D97-AF65-F5344CB8AC3E}">
        <p14:creationId xmlns:p14="http://schemas.microsoft.com/office/powerpoint/2010/main" val="286620240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2">
    <p:spTree>
      <p:nvGrpSpPr>
        <p:cNvPr id="1" name=""/>
        <p:cNvGrpSpPr/>
        <p:nvPr/>
      </p:nvGrpSpPr>
      <p:grpSpPr>
        <a:xfrm>
          <a:off x="0" y="0"/>
          <a:ext cx="0" cy="0"/>
          <a:chOff x="0" y="0"/>
          <a:chExt cx="0" cy="0"/>
        </a:xfrm>
      </p:grpSpPr>
      <p:pic>
        <p:nvPicPr>
          <p:cNvPr id="4" name="Picture 3" descr="shapes.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63" y="-2891693"/>
            <a:ext cx="9224703" cy="7146193"/>
          </a:xfrm>
          <a:prstGeom prst="rect">
            <a:avLst/>
          </a:prstGeom>
        </p:spPr>
      </p:pic>
      <p:sp>
        <p:nvSpPr>
          <p:cNvPr id="12" name="Text Placeholder 3"/>
          <p:cNvSpPr>
            <a:spLocks noGrp="1"/>
          </p:cNvSpPr>
          <p:nvPr>
            <p:ph type="body" sz="quarter" idx="10" hasCustomPrompt="1"/>
          </p:nvPr>
        </p:nvSpPr>
        <p:spPr bwMode="white">
          <a:xfrm>
            <a:off x="411815" y="349680"/>
            <a:ext cx="8489731" cy="499357"/>
          </a:xfrm>
          <a:prstGeom prst="rect">
            <a:avLst/>
          </a:prstGeom>
        </p:spPr>
        <p:txBody>
          <a:bodyPr vert="horz"/>
          <a:lstStyle>
            <a:lvl1pPr marL="0" indent="0">
              <a:lnSpc>
                <a:spcPct val="70000"/>
              </a:lnSpc>
              <a:buNone/>
              <a:defRPr sz="4000" b="1" i="0" baseline="0">
                <a:solidFill>
                  <a:schemeClr val="bg1"/>
                </a:solidFill>
                <a:latin typeface="Calibri"/>
                <a:cs typeface="Calibri"/>
              </a:defRPr>
            </a:lvl1pPr>
          </a:lstStyle>
          <a:p>
            <a:r>
              <a:rPr lang="en-US" dirty="0"/>
              <a:t>TITLE GOES HERE</a:t>
            </a:r>
          </a:p>
        </p:txBody>
      </p:sp>
      <p:sp>
        <p:nvSpPr>
          <p:cNvPr id="13" name="Text Placeholder 8"/>
          <p:cNvSpPr>
            <a:spLocks noGrp="1"/>
          </p:cNvSpPr>
          <p:nvPr>
            <p:ph type="body" sz="quarter" idx="12"/>
          </p:nvPr>
        </p:nvSpPr>
        <p:spPr>
          <a:xfrm>
            <a:off x="409037" y="1849913"/>
            <a:ext cx="8298719" cy="3835781"/>
          </a:xfrm>
          <a:prstGeom prst="rect">
            <a:avLst/>
          </a:prstGeom>
        </p:spPr>
        <p:txBody>
          <a:bodyPr vert="horz"/>
          <a:lstStyle>
            <a:lvl1pPr>
              <a:defRPr sz="4000" b="0" i="0">
                <a:solidFill>
                  <a:srgbClr val="4C4C4C"/>
                </a:solidFill>
                <a:latin typeface="+mj-lt"/>
                <a:cs typeface="Proxima Nova A"/>
              </a:defRPr>
            </a:lvl1pPr>
            <a:lvl2pPr>
              <a:defRPr sz="3600" b="0" i="0">
                <a:solidFill>
                  <a:srgbClr val="4C4C4C"/>
                </a:solidFill>
                <a:latin typeface="+mj-lt"/>
                <a:cs typeface="Proxima Nova A"/>
              </a:defRPr>
            </a:lvl2pPr>
            <a:lvl3pPr>
              <a:defRPr sz="3200" b="0" i="0">
                <a:solidFill>
                  <a:srgbClr val="4C4C4C"/>
                </a:solidFill>
                <a:latin typeface="+mj-lt"/>
                <a:cs typeface="Proxima Nova A"/>
              </a:defRPr>
            </a:lvl3pPr>
            <a:lvl4pPr>
              <a:defRPr sz="2800" b="0" i="0">
                <a:solidFill>
                  <a:srgbClr val="4C4C4C"/>
                </a:solidFill>
                <a:latin typeface="+mj-lt"/>
                <a:cs typeface="Proxima Nova A"/>
              </a:defRPr>
            </a:lvl4pPr>
            <a:lvl5pPr>
              <a:defRPr sz="2800" b="0" i="0">
                <a:solidFill>
                  <a:srgbClr val="4C4C4C"/>
                </a:solidFill>
                <a:latin typeface="+mj-lt"/>
                <a:cs typeface="Proxima Nova 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6"/>
          <p:cNvSpPr>
            <a:spLocks noGrp="1"/>
          </p:cNvSpPr>
          <p:nvPr>
            <p:ph type="body" sz="quarter" idx="11" hasCustomPrompt="1"/>
          </p:nvPr>
        </p:nvSpPr>
        <p:spPr bwMode="white">
          <a:xfrm>
            <a:off x="413747" y="797683"/>
            <a:ext cx="2042319" cy="466992"/>
          </a:xfrm>
          <a:prstGeom prst="rect">
            <a:avLst/>
          </a:prstGeom>
        </p:spPr>
        <p:txBody>
          <a:bodyPr vert="horz"/>
          <a:lstStyle>
            <a:lvl1pPr marL="0" indent="0" algn="l">
              <a:buNone/>
              <a:defRPr sz="2600" b="1" i="0" baseline="0">
                <a:solidFill>
                  <a:schemeClr val="bg1"/>
                </a:solidFill>
                <a:latin typeface="Calibri"/>
                <a:cs typeface="Calibri"/>
              </a:defRPr>
            </a:lvl1pPr>
          </a:lstStyle>
          <a:p>
            <a:pPr lvl="0"/>
            <a:r>
              <a:rPr lang="en-US" dirty="0"/>
              <a:t>SUBTITLE</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3080" y="5965506"/>
            <a:ext cx="1933029" cy="507173"/>
          </a:xfrm>
          <a:prstGeom prst="rect">
            <a:avLst/>
          </a:prstGeom>
        </p:spPr>
      </p:pic>
    </p:spTree>
    <p:extLst>
      <p:ext uri="{BB962C8B-B14F-4D97-AF65-F5344CB8AC3E}">
        <p14:creationId xmlns:p14="http://schemas.microsoft.com/office/powerpoint/2010/main" val="1077690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189" lvl="0" indent="-311142">
              <a:spcBef>
                <a:spcPts val="0"/>
              </a:spcBef>
              <a:spcAft>
                <a:spcPts val="0"/>
              </a:spcAft>
              <a:buSzPts val="1300"/>
              <a:buChar char="●"/>
              <a:defRPr/>
            </a:lvl1pPr>
            <a:lvl2pPr marL="914378" lvl="1" indent="-311142">
              <a:spcBef>
                <a:spcPts val="600"/>
              </a:spcBef>
              <a:spcAft>
                <a:spcPts val="0"/>
              </a:spcAft>
              <a:buSzPts val="1300"/>
              <a:buChar char="○"/>
              <a:defRPr/>
            </a:lvl2pPr>
            <a:lvl3pPr marL="1371566" lvl="2" indent="-311142">
              <a:spcBef>
                <a:spcPts val="600"/>
              </a:spcBef>
              <a:spcAft>
                <a:spcPts val="0"/>
              </a:spcAft>
              <a:buSzPts val="1300"/>
              <a:buChar char="■"/>
              <a:defRPr/>
            </a:lvl3pPr>
            <a:lvl4pPr marL="1828754" lvl="3" indent="-311142">
              <a:spcBef>
                <a:spcPts val="600"/>
              </a:spcBef>
              <a:spcAft>
                <a:spcPts val="0"/>
              </a:spcAft>
              <a:buSzPts val="1300"/>
              <a:buChar char="●"/>
              <a:defRPr/>
            </a:lvl4pPr>
            <a:lvl5pPr marL="2285943" lvl="4" indent="-311142">
              <a:spcBef>
                <a:spcPts val="600"/>
              </a:spcBef>
              <a:spcAft>
                <a:spcPts val="0"/>
              </a:spcAft>
              <a:buSzPts val="1300"/>
              <a:buChar char="○"/>
              <a:defRPr/>
            </a:lvl5pPr>
            <a:lvl6pPr marL="2743132" lvl="5" indent="-311142">
              <a:spcBef>
                <a:spcPts val="600"/>
              </a:spcBef>
              <a:spcAft>
                <a:spcPts val="0"/>
              </a:spcAft>
              <a:buSzPts val="1300"/>
              <a:buChar char="■"/>
              <a:defRPr/>
            </a:lvl6pPr>
            <a:lvl7pPr marL="3200320" lvl="6" indent="-311142">
              <a:spcBef>
                <a:spcPts val="600"/>
              </a:spcBef>
              <a:spcAft>
                <a:spcPts val="0"/>
              </a:spcAft>
              <a:buSzPts val="1300"/>
              <a:buChar char="●"/>
              <a:defRPr/>
            </a:lvl7pPr>
            <a:lvl8pPr marL="3657509" lvl="7" indent="-311142">
              <a:spcBef>
                <a:spcPts val="600"/>
              </a:spcBef>
              <a:spcAft>
                <a:spcPts val="0"/>
              </a:spcAft>
              <a:buSzPts val="1300"/>
              <a:buChar char="○"/>
              <a:defRPr/>
            </a:lvl8pPr>
            <a:lvl9pPr marL="4114697" lvl="8" indent="-311142">
              <a:spcBef>
                <a:spcPts val="600"/>
              </a:spcBef>
              <a:spcAft>
                <a:spcPts val="600"/>
              </a:spcAft>
              <a:buSzPts val="13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57478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410A0B-7BE0-4FF2-8FA3-4BB8C45B89ED}"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AA07D8-1D3F-4DAC-A06F-22EE45C14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4213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410A0B-7BE0-4FF2-8FA3-4BB8C45B89ED}"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AA07D8-1D3F-4DAC-A06F-22EE45C14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0958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410A0B-7BE0-4FF2-8FA3-4BB8C45B89ED}"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AA07D8-1D3F-4DAC-A06F-22EE45C14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09192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410A0B-7BE0-4FF2-8FA3-4BB8C45B89ED}" type="datetimeFigureOut">
              <a:rPr lang="en-US" smtClean="0">
                <a:solidFill>
                  <a:prstClr val="black">
                    <a:tint val="75000"/>
                  </a:prstClr>
                </a:solidFill>
              </a:rPr>
              <a:pPr/>
              <a:t>4/7/2024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AA07D8-1D3F-4DAC-A06F-22EE45C14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5626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410A0B-7BE0-4FF2-8FA3-4BB8C45B89ED}" type="datetimeFigureOut">
              <a:rPr lang="en-US" smtClean="0">
                <a:solidFill>
                  <a:prstClr val="black">
                    <a:tint val="75000"/>
                  </a:prstClr>
                </a:solidFill>
              </a:rPr>
              <a:pPr/>
              <a:t>4/7/2024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AA07D8-1D3F-4DAC-A06F-22EE45C14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3026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EA37F5BD-2EA8-43EE-8992-557A2177BCDE}" type="datetimeFigureOut">
              <a:rPr lang="en-US" smtClean="0"/>
              <a:pPr/>
              <a:t>4/7/2024</a:t>
            </a:fld>
            <a:endParaRPr lang="en-US"/>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3E4456A-3E0B-47EE-B504-A1DAD250071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410A0B-7BE0-4FF2-8FA3-4BB8C45B89ED}" type="datetimeFigureOut">
              <a:rPr lang="en-US" smtClean="0">
                <a:solidFill>
                  <a:prstClr val="black">
                    <a:tint val="75000"/>
                  </a:prstClr>
                </a:solidFill>
              </a:rPr>
              <a:pPr/>
              <a:t>4/7/2024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AA07D8-1D3F-4DAC-A06F-22EE45C14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3326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10A0B-7BE0-4FF2-8FA3-4BB8C45B89ED}" type="datetimeFigureOut">
              <a:rPr lang="en-US" smtClean="0">
                <a:solidFill>
                  <a:prstClr val="black">
                    <a:tint val="75000"/>
                  </a:prstClr>
                </a:solidFill>
              </a:rPr>
              <a:pPr/>
              <a:t>4/7/2024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AA07D8-1D3F-4DAC-A06F-22EE45C14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8694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410A0B-7BE0-4FF2-8FA3-4BB8C45B89ED}" type="datetimeFigureOut">
              <a:rPr lang="en-US" smtClean="0">
                <a:solidFill>
                  <a:prstClr val="black">
                    <a:tint val="75000"/>
                  </a:prstClr>
                </a:solidFill>
              </a:rPr>
              <a:pPr/>
              <a:t>4/7/2024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AA07D8-1D3F-4DAC-A06F-22EE45C14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79153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410A0B-7BE0-4FF2-8FA3-4BB8C45B89ED}" type="datetimeFigureOut">
              <a:rPr lang="en-US" smtClean="0">
                <a:solidFill>
                  <a:prstClr val="black">
                    <a:tint val="75000"/>
                  </a:prstClr>
                </a:solidFill>
              </a:rPr>
              <a:pPr/>
              <a:t>4/7/2024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AA07D8-1D3F-4DAC-A06F-22EE45C14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36877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410A0B-7BE0-4FF2-8FA3-4BB8C45B89ED}"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AA07D8-1D3F-4DAC-A06F-22EE45C14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79855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410A0B-7BE0-4FF2-8FA3-4BB8C45B89ED}"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AA07D8-1D3F-4DAC-A06F-22EE45C14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4645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3" name="Title Text"/>
          <p:cNvSpPr txBox="1">
            <a:spLocks noGrp="1"/>
          </p:cNvSpPr>
          <p:nvPr>
            <p:ph type="title"/>
          </p:nvPr>
        </p:nvSpPr>
        <p:spPr>
          <a:prstGeom prst="rect">
            <a:avLst/>
          </a:prstGeom>
        </p:spPr>
        <p:txBody>
          <a:bodyPr/>
          <a:lstStyle/>
          <a:p>
            <a:r>
              <a:t>Title Text</a:t>
            </a:r>
          </a:p>
        </p:txBody>
      </p:sp>
      <p:sp>
        <p:nvSpPr>
          <p:cNvPr id="2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6" name="Text Placeholder 12"/>
          <p:cNvSpPr>
            <a:spLocks noGrp="1"/>
          </p:cNvSpPr>
          <p:nvPr>
            <p:ph type="body" sz="quarter" idx="13"/>
          </p:nvPr>
        </p:nvSpPr>
        <p:spPr>
          <a:xfrm>
            <a:off x="284163" y="26460"/>
            <a:ext cx="8582026" cy="342872"/>
          </a:xfrm>
          <a:prstGeom prst="rect">
            <a:avLst/>
          </a:prstGeom>
        </p:spPr>
        <p:txBody>
          <a:bodyPr/>
          <a:lstStyle>
            <a:lvl1pPr marL="0" indent="0">
              <a:spcBef>
                <a:spcPts val="225"/>
              </a:spcBef>
              <a:buSzTx/>
              <a:buFontTx/>
              <a:buNone/>
              <a:defRPr sz="1500">
                <a:solidFill>
                  <a:srgbClr val="FFFFFF"/>
                </a:solidFill>
              </a:defRPr>
            </a:lvl1pPr>
          </a:lstStyle>
          <a:p>
            <a:pPr marL="0" indent="0">
              <a:spcBef>
                <a:spcPts val="300"/>
              </a:spcBef>
              <a:buSzTx/>
              <a:buFontTx/>
              <a:buNone/>
              <a:defRPr sz="1500">
                <a:solidFill>
                  <a:srgbClr val="FFFFFF"/>
                </a:solidFill>
              </a:defRPr>
            </a:pPr>
            <a:endParaRPr/>
          </a:p>
        </p:txBody>
      </p:sp>
    </p:spTree>
    <p:extLst>
      <p:ext uri="{BB962C8B-B14F-4D97-AF65-F5344CB8AC3E}">
        <p14:creationId xmlns:p14="http://schemas.microsoft.com/office/powerpoint/2010/main" val="278176701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410A0B-7BE0-4FF2-8FA3-4BB8C45B89ED}"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AA07D8-1D3F-4DAC-A06F-22EE45C14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7973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410A0B-7BE0-4FF2-8FA3-4BB8C45B89ED}"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AA07D8-1D3F-4DAC-A06F-22EE45C14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8592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410A0B-7BE0-4FF2-8FA3-4BB8C45B89ED}"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AA07D8-1D3F-4DAC-A06F-22EE45C14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1880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EA37F5BD-2EA8-43EE-8992-557A2177BCDE}" type="datetimeFigureOut">
              <a:rPr lang="en-US" smtClean="0"/>
              <a:pPr/>
              <a:t>4/7/2024</a:t>
            </a:fld>
            <a:endParaRPr lang="en-US"/>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3E4456A-3E0B-47EE-B504-A1DAD250071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410A0B-7BE0-4FF2-8FA3-4BB8C45B89ED}" type="datetimeFigureOut">
              <a:rPr lang="en-US" smtClean="0">
                <a:solidFill>
                  <a:prstClr val="black">
                    <a:tint val="75000"/>
                  </a:prstClr>
                </a:solidFill>
              </a:rPr>
              <a:pPr/>
              <a:t>4/7/2024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AA07D8-1D3F-4DAC-A06F-22EE45C14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75897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410A0B-7BE0-4FF2-8FA3-4BB8C45B89ED}" type="datetimeFigureOut">
              <a:rPr lang="en-US" smtClean="0">
                <a:solidFill>
                  <a:prstClr val="black">
                    <a:tint val="75000"/>
                  </a:prstClr>
                </a:solidFill>
              </a:rPr>
              <a:pPr/>
              <a:t>4/7/2024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AA07D8-1D3F-4DAC-A06F-22EE45C14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9035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410A0B-7BE0-4FF2-8FA3-4BB8C45B89ED}" type="datetimeFigureOut">
              <a:rPr lang="en-US" smtClean="0">
                <a:solidFill>
                  <a:prstClr val="black">
                    <a:tint val="75000"/>
                  </a:prstClr>
                </a:solidFill>
              </a:rPr>
              <a:pPr/>
              <a:t>4/7/2024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AA07D8-1D3F-4DAC-A06F-22EE45C14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38151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10A0B-7BE0-4FF2-8FA3-4BB8C45B89ED}" type="datetimeFigureOut">
              <a:rPr lang="en-US" smtClean="0">
                <a:solidFill>
                  <a:prstClr val="black">
                    <a:tint val="75000"/>
                  </a:prstClr>
                </a:solidFill>
              </a:rPr>
              <a:pPr/>
              <a:t>4/7/2024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AA07D8-1D3F-4DAC-A06F-22EE45C14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64519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410A0B-7BE0-4FF2-8FA3-4BB8C45B89ED}" type="datetimeFigureOut">
              <a:rPr lang="en-US" smtClean="0">
                <a:solidFill>
                  <a:prstClr val="black">
                    <a:tint val="75000"/>
                  </a:prstClr>
                </a:solidFill>
              </a:rPr>
              <a:pPr/>
              <a:t>4/7/2024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AA07D8-1D3F-4DAC-A06F-22EE45C14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2632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410A0B-7BE0-4FF2-8FA3-4BB8C45B89ED}" type="datetimeFigureOut">
              <a:rPr lang="en-US" smtClean="0">
                <a:solidFill>
                  <a:prstClr val="black">
                    <a:tint val="75000"/>
                  </a:prstClr>
                </a:solidFill>
              </a:rPr>
              <a:pPr/>
              <a:t>4/7/2024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AA07D8-1D3F-4DAC-A06F-22EE45C14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1328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410A0B-7BE0-4FF2-8FA3-4BB8C45B89ED}"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AA07D8-1D3F-4DAC-A06F-22EE45C14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54552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410A0B-7BE0-4FF2-8FA3-4BB8C45B89ED}"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AA07D8-1D3F-4DAC-A06F-22EE45C14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8937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EA37F5BD-2EA8-43EE-8992-557A2177BCDE}" type="datetimeFigureOut">
              <a:rPr lang="en-US" smtClean="0">
                <a:solidFill>
                  <a:prstClr val="black"/>
                </a:solidFill>
              </a:rPr>
              <a:pPr/>
              <a:t>4/7/2024</a:t>
            </a:fld>
            <a:endParaRPr lang="en-US">
              <a:solidFill>
                <a:prstClr val="black"/>
              </a:solidFill>
            </a:endParaRPr>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solidFill>
                <a:prstClr val="black"/>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3E4456A-3E0B-47EE-B504-A1DAD250071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553134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EA37F5BD-2EA8-43EE-8992-557A2177BCDE}" type="datetimeFigureOut">
              <a:rPr lang="en-US" smtClean="0">
                <a:solidFill>
                  <a:prstClr val="black"/>
                </a:solidFill>
              </a:rPr>
              <a:pPr/>
              <a:t>4/7/2024</a:t>
            </a:fld>
            <a:endParaRPr lang="en-US">
              <a:solidFill>
                <a:prstClr val="black"/>
              </a:solidFill>
            </a:endParaRP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63E4456A-3E0B-47EE-B504-A1DAD2500713}" type="slidenum">
              <a:rPr lang="en-US" smtClean="0"/>
              <a:pPr/>
              <a:t>‹#›</a:t>
            </a:fld>
            <a:endParaRPr lang="en-US"/>
          </a:p>
        </p:txBody>
      </p:sp>
    </p:spTree>
    <p:extLst>
      <p:ext uri="{BB962C8B-B14F-4D97-AF65-F5344CB8AC3E}">
        <p14:creationId xmlns:p14="http://schemas.microsoft.com/office/powerpoint/2010/main" val="66135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EA37F5BD-2EA8-43EE-8992-557A2177BCDE}" type="datetimeFigureOut">
              <a:rPr lang="en-US" smtClean="0"/>
              <a:pPr/>
              <a:t>4/7/2024</a:t>
            </a:fld>
            <a:endParaRPr lang="en-US"/>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3E4456A-3E0B-47EE-B504-A1DAD250071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EA37F5BD-2EA8-43EE-8992-557A2177BCDE}" type="datetimeFigureOut">
              <a:rPr lang="en-US" smtClean="0">
                <a:solidFill>
                  <a:prstClr val="black"/>
                </a:solidFill>
              </a:rPr>
              <a:pPr/>
              <a:t>4/7/2024</a:t>
            </a:fld>
            <a:endParaRPr lang="en-US">
              <a:solidFill>
                <a:prstClr val="black"/>
              </a:solidFill>
            </a:endParaRP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63E4456A-3E0B-47EE-B504-A1DAD2500713}" type="slidenum">
              <a:rPr lang="en-US" smtClean="0"/>
              <a:pPr/>
              <a:t>‹#›</a:t>
            </a:fld>
            <a:endParaRPr lang="en-US"/>
          </a:p>
        </p:txBody>
      </p:sp>
    </p:spTree>
    <p:extLst>
      <p:ext uri="{BB962C8B-B14F-4D97-AF65-F5344CB8AC3E}">
        <p14:creationId xmlns:p14="http://schemas.microsoft.com/office/powerpoint/2010/main" val="28677720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EA37F5BD-2EA8-43EE-8992-557A2177BCDE}" type="datetimeFigureOut">
              <a:rPr lang="en-US" smtClean="0">
                <a:solidFill>
                  <a:prstClr val="black"/>
                </a:solidFill>
              </a:rPr>
              <a:pPr/>
              <a:t>4/7/2024</a:t>
            </a:fld>
            <a:endParaRPr lang="en-US">
              <a:solidFill>
                <a:prstClr val="black"/>
              </a:solidFill>
            </a:endParaRP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63E4456A-3E0B-47EE-B504-A1DAD2500713}" type="slidenum">
              <a:rPr lang="en-US" smtClean="0"/>
              <a:pPr/>
              <a:t>‹#›</a:t>
            </a:fld>
            <a:endParaRPr lang="en-US"/>
          </a:p>
        </p:txBody>
      </p:sp>
    </p:spTree>
    <p:extLst>
      <p:ext uri="{BB962C8B-B14F-4D97-AF65-F5344CB8AC3E}">
        <p14:creationId xmlns:p14="http://schemas.microsoft.com/office/powerpoint/2010/main" val="24911316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a:xfrm>
            <a:off x="6586536" y="612648"/>
            <a:ext cx="957264" cy="457200"/>
          </a:xfrm>
          <a:prstGeom prst="rect">
            <a:avLst/>
          </a:prstGeom>
        </p:spPr>
        <p:txBody>
          <a:bodyPr rtlCol="0"/>
          <a:lstStyle/>
          <a:p>
            <a:fld id="{EA37F5BD-2EA8-43EE-8992-557A2177BCDE}" type="datetimeFigureOut">
              <a:rPr lang="en-US" smtClean="0">
                <a:solidFill>
                  <a:prstClr val="black"/>
                </a:solidFill>
              </a:rPr>
              <a:pPr/>
              <a:t>4/7/2024</a:t>
            </a:fld>
            <a:endParaRPr lang="en-US">
              <a:solidFill>
                <a:prstClr val="black"/>
              </a:solidFill>
            </a:endParaRPr>
          </a:p>
        </p:txBody>
      </p:sp>
      <p:sp>
        <p:nvSpPr>
          <p:cNvPr id="27" name="Slide Number Placeholder 26"/>
          <p:cNvSpPr>
            <a:spLocks noGrp="1"/>
          </p:cNvSpPr>
          <p:nvPr>
            <p:ph type="sldNum" sz="quarter" idx="11"/>
          </p:nvPr>
        </p:nvSpPr>
        <p:spPr/>
        <p:txBody>
          <a:bodyPr rtlCol="0"/>
          <a:lstStyle/>
          <a:p>
            <a:fld id="{63E4456A-3E0B-47EE-B504-A1DAD2500713}" type="slidenum">
              <a:rPr lang="en-US" smtClean="0"/>
              <a:pPr/>
              <a:t>‹#›</a:t>
            </a:fld>
            <a:endParaRPr lang="en-US"/>
          </a:p>
        </p:txBody>
      </p:sp>
      <p:sp>
        <p:nvSpPr>
          <p:cNvPr id="28" name="Footer Placeholder 27"/>
          <p:cNvSpPr>
            <a:spLocks noGrp="1"/>
          </p:cNvSpPr>
          <p:nvPr>
            <p:ph type="ftr" sz="quarter" idx="12"/>
          </p:nvPr>
        </p:nvSpPr>
        <p:spPr>
          <a:xfrm>
            <a:off x="5257800" y="612648"/>
            <a:ext cx="1325880" cy="457200"/>
          </a:xfrm>
          <a:prstGeom prst="rect">
            <a:avLst/>
          </a:prstGeom>
        </p:spPr>
        <p:txBody>
          <a:bodyPr rtlCol="0"/>
          <a:lstStyle/>
          <a:p>
            <a:endParaRPr lang="en-US">
              <a:solidFill>
                <a:prstClr val="black"/>
              </a:solidFill>
            </a:endParaRPr>
          </a:p>
        </p:txBody>
      </p:sp>
    </p:spTree>
    <p:extLst>
      <p:ext uri="{BB962C8B-B14F-4D97-AF65-F5344CB8AC3E}">
        <p14:creationId xmlns:p14="http://schemas.microsoft.com/office/powerpoint/2010/main" val="1675177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a:prstGeom prst="rect">
            <a:avLst/>
          </a:prstGeom>
        </p:spPr>
        <p:txBody>
          <a:bodyPr/>
          <a:lstStyle/>
          <a:p>
            <a:fld id="{EA37F5BD-2EA8-43EE-8992-557A2177BCDE}" type="datetimeFigureOut">
              <a:rPr lang="en-US" smtClean="0">
                <a:solidFill>
                  <a:prstClr val="black"/>
                </a:solidFill>
              </a:rPr>
              <a:pPr/>
              <a:t>4/7/2024</a:t>
            </a:fld>
            <a:endParaRPr lang="en-US">
              <a:solidFill>
                <a:prstClr val="black"/>
              </a:solidFill>
            </a:endParaRPr>
          </a:p>
        </p:txBody>
      </p:sp>
      <p:sp>
        <p:nvSpPr>
          <p:cNvPr id="4" name="Footer Placeholder 3"/>
          <p:cNvSpPr>
            <a:spLocks noGrp="1"/>
          </p:cNvSpPr>
          <p:nvPr>
            <p:ph type="ftr" sz="quarter" idx="11"/>
          </p:nvPr>
        </p:nvSpPr>
        <p:spPr>
          <a:xfrm>
            <a:off x="5257800" y="612648"/>
            <a:ext cx="1325880" cy="457200"/>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63E4456A-3E0B-47EE-B504-A1DAD2500713}" type="slidenum">
              <a:rPr lang="en-US" smtClean="0"/>
              <a:pPr/>
              <a:t>‹#›</a:t>
            </a:fld>
            <a:endParaRPr lang="en-US"/>
          </a:p>
        </p:txBody>
      </p:sp>
    </p:spTree>
    <p:extLst>
      <p:ext uri="{BB962C8B-B14F-4D97-AF65-F5344CB8AC3E}">
        <p14:creationId xmlns:p14="http://schemas.microsoft.com/office/powerpoint/2010/main" val="41469491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6" y="612648"/>
            <a:ext cx="957264" cy="457200"/>
          </a:xfrm>
          <a:prstGeom prst="rect">
            <a:avLst/>
          </a:prstGeom>
        </p:spPr>
        <p:txBody>
          <a:bodyPr/>
          <a:lstStyle/>
          <a:p>
            <a:fld id="{EA37F5BD-2EA8-43EE-8992-557A2177BCDE}" type="datetimeFigureOut">
              <a:rPr lang="en-US" smtClean="0">
                <a:solidFill>
                  <a:prstClr val="black"/>
                </a:solidFill>
              </a:rPr>
              <a:pPr/>
              <a:t>4/7/2024</a:t>
            </a:fld>
            <a:endParaRPr lang="en-US">
              <a:solidFill>
                <a:prstClr val="black"/>
              </a:solidFill>
            </a:endParaRPr>
          </a:p>
        </p:txBody>
      </p:sp>
      <p:sp>
        <p:nvSpPr>
          <p:cNvPr id="3" name="Footer Placeholder 2"/>
          <p:cNvSpPr>
            <a:spLocks noGrp="1"/>
          </p:cNvSpPr>
          <p:nvPr>
            <p:ph type="ftr" sz="quarter" idx="11"/>
          </p:nvPr>
        </p:nvSpPr>
        <p:spPr>
          <a:xfrm>
            <a:off x="5257800" y="612648"/>
            <a:ext cx="1325880" cy="457200"/>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63E4456A-3E0B-47EE-B504-A1DAD2500713}" type="slidenum">
              <a:rPr lang="en-US" smtClean="0"/>
              <a:pPr/>
              <a:t>‹#›</a:t>
            </a:fld>
            <a:endParaRPr lang="en-US"/>
          </a:p>
        </p:txBody>
      </p:sp>
    </p:spTree>
    <p:extLst>
      <p:ext uri="{BB962C8B-B14F-4D97-AF65-F5344CB8AC3E}">
        <p14:creationId xmlns:p14="http://schemas.microsoft.com/office/powerpoint/2010/main" val="22145076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EA37F5BD-2EA8-43EE-8992-557A2177BCDE}" type="datetimeFigureOut">
              <a:rPr lang="en-US" smtClean="0">
                <a:solidFill>
                  <a:prstClr val="black"/>
                </a:solidFill>
              </a:rPr>
              <a:pPr/>
              <a:t>4/7/2024</a:t>
            </a:fld>
            <a:endParaRPr lang="en-US">
              <a:solidFill>
                <a:prstClr val="black"/>
              </a:solidFill>
            </a:endParaRP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63E4456A-3E0B-47EE-B504-A1DAD2500713}" type="slidenum">
              <a:rPr lang="en-US" smtClean="0"/>
              <a:pPr/>
              <a:t>‹#›</a:t>
            </a:fld>
            <a:endParaRPr lang="en-US"/>
          </a:p>
        </p:txBody>
      </p:sp>
    </p:spTree>
    <p:extLst>
      <p:ext uri="{BB962C8B-B14F-4D97-AF65-F5344CB8AC3E}">
        <p14:creationId xmlns:p14="http://schemas.microsoft.com/office/powerpoint/2010/main" val="20585287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EA37F5BD-2EA8-43EE-8992-557A2177BCDE}" type="datetimeFigureOut">
              <a:rPr lang="en-US" smtClean="0">
                <a:solidFill>
                  <a:prstClr val="black"/>
                </a:solidFill>
              </a:rPr>
              <a:pPr/>
              <a:t>4/7/2024</a:t>
            </a:fld>
            <a:endParaRPr lang="en-US">
              <a:solidFill>
                <a:prstClr val="black"/>
              </a:solidFill>
            </a:endParaRP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63E4456A-3E0B-47EE-B504-A1DAD2500713}" type="slidenum">
              <a:rPr lang="en-US" smtClean="0"/>
              <a:pPr/>
              <a:t>‹#›</a:t>
            </a:fld>
            <a:endParaRPr lang="en-US"/>
          </a:p>
        </p:txBody>
      </p:sp>
    </p:spTree>
    <p:extLst>
      <p:ext uri="{BB962C8B-B14F-4D97-AF65-F5344CB8AC3E}">
        <p14:creationId xmlns:p14="http://schemas.microsoft.com/office/powerpoint/2010/main" val="1588454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EA37F5BD-2EA8-43EE-8992-557A2177BCDE}" type="datetimeFigureOut">
              <a:rPr lang="en-US" smtClean="0">
                <a:solidFill>
                  <a:prstClr val="black"/>
                </a:solidFill>
              </a:rPr>
              <a:pPr/>
              <a:t>4/7/2024</a:t>
            </a:fld>
            <a:endParaRPr lang="en-US">
              <a:solidFill>
                <a:prstClr val="black"/>
              </a:solidFill>
            </a:endParaRP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63E4456A-3E0B-47EE-B504-A1DAD2500713}" type="slidenum">
              <a:rPr lang="en-US" smtClean="0"/>
              <a:pPr/>
              <a:t>‹#›</a:t>
            </a:fld>
            <a:endParaRPr lang="en-US"/>
          </a:p>
        </p:txBody>
      </p:sp>
    </p:spTree>
    <p:extLst>
      <p:ext uri="{BB962C8B-B14F-4D97-AF65-F5344CB8AC3E}">
        <p14:creationId xmlns:p14="http://schemas.microsoft.com/office/powerpoint/2010/main" val="11377110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EA37F5BD-2EA8-43EE-8992-557A2177BCDE}" type="datetimeFigureOut">
              <a:rPr lang="en-US" smtClean="0">
                <a:solidFill>
                  <a:prstClr val="black"/>
                </a:solidFill>
              </a:rPr>
              <a:pPr/>
              <a:t>4/7/2024</a:t>
            </a:fld>
            <a:endParaRPr lang="en-US">
              <a:solidFill>
                <a:prstClr val="black"/>
              </a:solidFill>
            </a:endParaRP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63E4456A-3E0B-47EE-B504-A1DAD2500713}" type="slidenum">
              <a:rPr lang="en-US" smtClean="0"/>
              <a:pPr/>
              <a:t>‹#›</a:t>
            </a:fld>
            <a:endParaRPr lang="en-US"/>
          </a:p>
        </p:txBody>
      </p:sp>
    </p:spTree>
    <p:extLst>
      <p:ext uri="{BB962C8B-B14F-4D97-AF65-F5344CB8AC3E}">
        <p14:creationId xmlns:p14="http://schemas.microsoft.com/office/powerpoint/2010/main" val="35659794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586536" y="612648"/>
            <a:ext cx="957264" cy="457200"/>
          </a:xfrm>
          <a:prstGeom prst="rect">
            <a:avLst/>
          </a:prstGeom>
        </p:spPr>
        <p:txBody>
          <a:bodyPr/>
          <a:lstStyle/>
          <a:p>
            <a:pPr>
              <a:defRPr/>
            </a:pPr>
            <a:endParaRPr lang="en-US">
              <a:solidFill>
                <a:prstClr val="black"/>
              </a:solidFill>
            </a:endParaRP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7DC1D439-A11F-4884-8FF2-88541DEC0199}" type="slidenum">
              <a:rPr lang="en-US" smtClean="0"/>
              <a:pPr>
                <a:defRPr/>
              </a:pPr>
              <a:t>‹#›</a:t>
            </a:fld>
            <a:endParaRPr lang="en-US"/>
          </a:p>
        </p:txBody>
      </p:sp>
    </p:spTree>
    <p:extLst>
      <p:ext uri="{BB962C8B-B14F-4D97-AF65-F5344CB8AC3E}">
        <p14:creationId xmlns:p14="http://schemas.microsoft.com/office/powerpoint/2010/main" val="367785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a:xfrm>
            <a:off x="6586536" y="612648"/>
            <a:ext cx="957264" cy="457200"/>
          </a:xfrm>
          <a:prstGeom prst="rect">
            <a:avLst/>
          </a:prstGeom>
        </p:spPr>
        <p:txBody>
          <a:bodyPr rtlCol="0"/>
          <a:lstStyle/>
          <a:p>
            <a:fld id="{EA37F5BD-2EA8-43EE-8992-557A2177BCDE}" type="datetimeFigureOut">
              <a:rPr lang="en-US" smtClean="0"/>
              <a:pPr/>
              <a:t>4/7/2024</a:t>
            </a:fld>
            <a:endParaRPr lang="en-US"/>
          </a:p>
        </p:txBody>
      </p:sp>
      <p:sp>
        <p:nvSpPr>
          <p:cNvPr id="27" name="Slide Number Placeholder 26"/>
          <p:cNvSpPr>
            <a:spLocks noGrp="1"/>
          </p:cNvSpPr>
          <p:nvPr>
            <p:ph type="sldNum" sz="quarter" idx="11"/>
          </p:nvPr>
        </p:nvSpPr>
        <p:spPr/>
        <p:txBody>
          <a:bodyPr rtlCol="0"/>
          <a:lstStyle/>
          <a:p>
            <a:fld id="{63E4456A-3E0B-47EE-B504-A1DAD2500713}" type="slidenum">
              <a:rPr lang="en-US" smtClean="0"/>
              <a:pPr/>
              <a:t>‹#›</a:t>
            </a:fld>
            <a:endParaRPr lang="en-US"/>
          </a:p>
        </p:txBody>
      </p:sp>
      <p:sp>
        <p:nvSpPr>
          <p:cNvPr id="28" name="Footer Placeholder 27"/>
          <p:cNvSpPr>
            <a:spLocks noGrp="1"/>
          </p:cNvSpPr>
          <p:nvPr>
            <p:ph type="ftr" sz="quarter" idx="12"/>
          </p:nvPr>
        </p:nvSpPr>
        <p:spPr>
          <a:xfrm>
            <a:off x="5257800" y="612648"/>
            <a:ext cx="1325880" cy="457200"/>
          </a:xfrm>
          <a:prstGeom prst="rect">
            <a:avLst/>
          </a:prstGeom>
        </p:spPr>
        <p:txBody>
          <a:bodyPr rtlCol="0"/>
          <a:lstStyle/>
          <a:p>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Graph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3080" y="5965506"/>
            <a:ext cx="1933029" cy="507173"/>
          </a:xfrm>
          <a:prstGeom prst="rect">
            <a:avLst/>
          </a:prstGeom>
        </p:spPr>
      </p:pic>
    </p:spTree>
    <p:extLst>
      <p:ext uri="{BB962C8B-B14F-4D97-AF65-F5344CB8AC3E}">
        <p14:creationId xmlns:p14="http://schemas.microsoft.com/office/powerpoint/2010/main" val="15258719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8F550E39-7203-4F7D-822F-699F41ED25F5}" type="slidenum">
              <a:rPr lang="en-CA"/>
              <a:pPr/>
              <a:t>‹#›</a:t>
            </a:fld>
            <a:endParaRPr lang="en-CA"/>
          </a:p>
        </p:txBody>
      </p:sp>
    </p:spTree>
    <p:extLst>
      <p:ext uri="{BB962C8B-B14F-4D97-AF65-F5344CB8AC3E}">
        <p14:creationId xmlns:p14="http://schemas.microsoft.com/office/powerpoint/2010/main" val="35710822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C05E2352-89A7-40E0-81FD-885ECA1087E1}" type="slidenum">
              <a:rPr lang="en-CA"/>
              <a:pPr/>
              <a:t>‹#›</a:t>
            </a:fld>
            <a:endParaRPr lang="en-CA"/>
          </a:p>
        </p:txBody>
      </p:sp>
    </p:spTree>
    <p:extLst>
      <p:ext uri="{BB962C8B-B14F-4D97-AF65-F5344CB8AC3E}">
        <p14:creationId xmlns:p14="http://schemas.microsoft.com/office/powerpoint/2010/main" val="29311785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3211E820-B8CE-442C-891E-59A039889281}" type="slidenum">
              <a:rPr lang="en-CA"/>
              <a:pPr/>
              <a:t>‹#›</a:t>
            </a:fld>
            <a:endParaRPr lang="en-CA"/>
          </a:p>
        </p:txBody>
      </p:sp>
    </p:spTree>
    <p:extLst>
      <p:ext uri="{BB962C8B-B14F-4D97-AF65-F5344CB8AC3E}">
        <p14:creationId xmlns:p14="http://schemas.microsoft.com/office/powerpoint/2010/main" val="16138836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fld id="{BA4F0E3C-41B2-4EAE-9B21-C4ACABB0D5B2}" type="slidenum">
              <a:rPr lang="en-CA"/>
              <a:pPr/>
              <a:t>‹#›</a:t>
            </a:fld>
            <a:endParaRPr lang="en-CA"/>
          </a:p>
        </p:txBody>
      </p:sp>
    </p:spTree>
    <p:extLst>
      <p:ext uri="{BB962C8B-B14F-4D97-AF65-F5344CB8AC3E}">
        <p14:creationId xmlns:p14="http://schemas.microsoft.com/office/powerpoint/2010/main" val="26857060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fld id="{510F233E-D268-431E-96D4-42B39C882E3E}" type="slidenum">
              <a:rPr lang="en-CA"/>
              <a:pPr/>
              <a:t>‹#›</a:t>
            </a:fld>
            <a:endParaRPr lang="en-CA"/>
          </a:p>
        </p:txBody>
      </p:sp>
    </p:spTree>
    <p:extLst>
      <p:ext uri="{BB962C8B-B14F-4D97-AF65-F5344CB8AC3E}">
        <p14:creationId xmlns:p14="http://schemas.microsoft.com/office/powerpoint/2010/main" val="36934696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fld id="{617C8560-68FA-4E34-ACAF-B670FBCBD875}" type="slidenum">
              <a:rPr lang="en-CA"/>
              <a:pPr/>
              <a:t>‹#›</a:t>
            </a:fld>
            <a:endParaRPr lang="en-CA"/>
          </a:p>
        </p:txBody>
      </p:sp>
    </p:spTree>
    <p:extLst>
      <p:ext uri="{BB962C8B-B14F-4D97-AF65-F5344CB8AC3E}">
        <p14:creationId xmlns:p14="http://schemas.microsoft.com/office/powerpoint/2010/main" val="693528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fld id="{ADBB6A28-958B-488F-BE63-2EC88C6E5569}" type="slidenum">
              <a:rPr lang="en-CA"/>
              <a:pPr/>
              <a:t>‹#›</a:t>
            </a:fld>
            <a:endParaRPr lang="en-CA"/>
          </a:p>
        </p:txBody>
      </p:sp>
    </p:spTree>
    <p:extLst>
      <p:ext uri="{BB962C8B-B14F-4D97-AF65-F5344CB8AC3E}">
        <p14:creationId xmlns:p14="http://schemas.microsoft.com/office/powerpoint/2010/main" val="8727130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fld id="{B1D64668-9FB7-40ED-8065-EE49BBA6775B}" type="slidenum">
              <a:rPr lang="en-CA"/>
              <a:pPr/>
              <a:t>‹#›</a:t>
            </a:fld>
            <a:endParaRPr lang="en-CA"/>
          </a:p>
        </p:txBody>
      </p:sp>
    </p:spTree>
    <p:extLst>
      <p:ext uri="{BB962C8B-B14F-4D97-AF65-F5344CB8AC3E}">
        <p14:creationId xmlns:p14="http://schemas.microsoft.com/office/powerpoint/2010/main" val="5255884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fld id="{9C9193F2-782B-47B0-B821-7EEF467AC8C6}" type="slidenum">
              <a:rPr lang="en-CA"/>
              <a:pPr/>
              <a:t>‹#›</a:t>
            </a:fld>
            <a:endParaRPr lang="en-CA"/>
          </a:p>
        </p:txBody>
      </p:sp>
    </p:spTree>
    <p:extLst>
      <p:ext uri="{BB962C8B-B14F-4D97-AF65-F5344CB8AC3E}">
        <p14:creationId xmlns:p14="http://schemas.microsoft.com/office/powerpoint/2010/main" val="170142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a:prstGeom prst="rect">
            <a:avLst/>
          </a:prstGeom>
        </p:spPr>
        <p:txBody>
          <a:bodyPr/>
          <a:lstStyle/>
          <a:p>
            <a:fld id="{EA37F5BD-2EA8-43EE-8992-557A2177BCDE}" type="datetimeFigureOut">
              <a:rPr lang="en-US" smtClean="0"/>
              <a:pPr/>
              <a:t>4/7/2024</a:t>
            </a:fld>
            <a:endParaRPr lang="en-US"/>
          </a:p>
        </p:txBody>
      </p:sp>
      <p:sp>
        <p:nvSpPr>
          <p:cNvPr id="4" name="Footer Placeholder 3"/>
          <p:cNvSpPr>
            <a:spLocks noGrp="1"/>
          </p:cNvSpPr>
          <p:nvPr>
            <p:ph type="ftr" sz="quarter" idx="11"/>
          </p:nvPr>
        </p:nvSpPr>
        <p:spPr>
          <a:xfrm>
            <a:off x="5257800" y="612648"/>
            <a:ext cx="1325880" cy="457200"/>
          </a:xfrm>
          <a:prstGeom prst="rect">
            <a:avLst/>
          </a:prstGeo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63E4456A-3E0B-47EE-B504-A1DAD2500713}"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B5F9B38F-20DB-4E5A-960F-AF82D704831F}" type="slidenum">
              <a:rPr lang="en-CA"/>
              <a:pPr/>
              <a:t>‹#›</a:t>
            </a:fld>
            <a:endParaRPr lang="en-CA"/>
          </a:p>
        </p:txBody>
      </p:sp>
    </p:spTree>
    <p:extLst>
      <p:ext uri="{BB962C8B-B14F-4D97-AF65-F5344CB8AC3E}">
        <p14:creationId xmlns:p14="http://schemas.microsoft.com/office/powerpoint/2010/main" val="9638590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3FE77B8C-0500-44F4-8D65-F4A28FB4E5BD}" type="slidenum">
              <a:rPr lang="en-CA"/>
              <a:pPr/>
              <a:t>‹#›</a:t>
            </a:fld>
            <a:endParaRPr lang="en-CA"/>
          </a:p>
        </p:txBody>
      </p:sp>
    </p:spTree>
    <p:extLst>
      <p:ext uri="{BB962C8B-B14F-4D97-AF65-F5344CB8AC3E}">
        <p14:creationId xmlns:p14="http://schemas.microsoft.com/office/powerpoint/2010/main" val="13332413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CA"/>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CA"/>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EC0D89AA-9CD6-47AE-ACC7-CB5FA61835F7}" type="slidenum">
              <a:rPr lang="en-CA"/>
              <a:pPr/>
              <a:t>‹#›</a:t>
            </a:fld>
            <a:endParaRPr lang="en-CA"/>
          </a:p>
        </p:txBody>
      </p:sp>
    </p:spTree>
    <p:extLst>
      <p:ext uri="{BB962C8B-B14F-4D97-AF65-F5344CB8AC3E}">
        <p14:creationId xmlns:p14="http://schemas.microsoft.com/office/powerpoint/2010/main" val="7206666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697DAA-895F-4BE2-8C04-11C320725D89}" type="datetimeFigureOut">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7324A-46E6-4AE3-AEF7-11326E981190}" type="slidenum">
              <a:rPr lang="en-US" smtClean="0"/>
              <a:t>‹#›</a:t>
            </a:fld>
            <a:endParaRPr lang="en-US"/>
          </a:p>
        </p:txBody>
      </p:sp>
    </p:spTree>
    <p:extLst>
      <p:ext uri="{BB962C8B-B14F-4D97-AF65-F5344CB8AC3E}">
        <p14:creationId xmlns:p14="http://schemas.microsoft.com/office/powerpoint/2010/main" val="10264714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97DAA-895F-4BE2-8C04-11C320725D89}" type="datetimeFigureOut">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7324A-46E6-4AE3-AEF7-11326E981190}" type="slidenum">
              <a:rPr lang="en-US" smtClean="0"/>
              <a:t>‹#›</a:t>
            </a:fld>
            <a:endParaRPr lang="en-US"/>
          </a:p>
        </p:txBody>
      </p:sp>
    </p:spTree>
    <p:extLst>
      <p:ext uri="{BB962C8B-B14F-4D97-AF65-F5344CB8AC3E}">
        <p14:creationId xmlns:p14="http://schemas.microsoft.com/office/powerpoint/2010/main" val="34894074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697DAA-895F-4BE2-8C04-11C320725D89}" type="datetimeFigureOut">
              <a:rPr lang="en-US" smtClean="0"/>
              <a:t>4/7/2024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B7324A-46E6-4AE3-AEF7-11326E981190}" type="slidenum">
              <a:rPr lang="en-US" smtClean="0"/>
              <a:t>‹#›</a:t>
            </a:fld>
            <a:endParaRPr lang="en-US"/>
          </a:p>
        </p:txBody>
      </p:sp>
    </p:spTree>
    <p:extLst>
      <p:ext uri="{BB962C8B-B14F-4D97-AF65-F5344CB8AC3E}">
        <p14:creationId xmlns:p14="http://schemas.microsoft.com/office/powerpoint/2010/main" val="12926005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97DAA-895F-4BE2-8C04-11C320725D89}" type="datetimeFigureOut">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7324A-46E6-4AE3-AEF7-11326E981190}" type="slidenum">
              <a:rPr lang="en-US" smtClean="0"/>
              <a:t>‹#›</a:t>
            </a:fld>
            <a:endParaRPr lang="en-US"/>
          </a:p>
        </p:txBody>
      </p:sp>
    </p:spTree>
    <p:extLst>
      <p:ext uri="{BB962C8B-B14F-4D97-AF65-F5344CB8AC3E}">
        <p14:creationId xmlns:p14="http://schemas.microsoft.com/office/powerpoint/2010/main" val="6998020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697DAA-895F-4BE2-8C04-11C320725D89}" type="datetimeFigureOut">
              <a:rPr lang="en-US" smtClean="0"/>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7324A-46E6-4AE3-AEF7-11326E981190}" type="slidenum">
              <a:rPr lang="en-US" smtClean="0"/>
              <a:t>‹#›</a:t>
            </a:fld>
            <a:endParaRPr lang="en-US"/>
          </a:p>
        </p:txBody>
      </p:sp>
    </p:spTree>
    <p:extLst>
      <p:ext uri="{BB962C8B-B14F-4D97-AF65-F5344CB8AC3E}">
        <p14:creationId xmlns:p14="http://schemas.microsoft.com/office/powerpoint/2010/main" val="13034962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697DAA-895F-4BE2-8C04-11C320725D89}" type="datetimeFigureOut">
              <a:rPr lang="en-US" smtClean="0"/>
              <a:t>4/7/2024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B7324A-46E6-4AE3-AEF7-11326E981190}" type="slidenum">
              <a:rPr lang="en-US" smtClean="0"/>
              <a:t>‹#›</a:t>
            </a:fld>
            <a:endParaRPr lang="en-US"/>
          </a:p>
        </p:txBody>
      </p:sp>
    </p:spTree>
    <p:extLst>
      <p:ext uri="{BB962C8B-B14F-4D97-AF65-F5344CB8AC3E}">
        <p14:creationId xmlns:p14="http://schemas.microsoft.com/office/powerpoint/2010/main" val="20880438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697DAA-895F-4BE2-8C04-11C320725D89}" type="datetimeFigureOut">
              <a:rPr lang="en-US" smtClean="0"/>
              <a:t>4/7/2024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B7324A-46E6-4AE3-AEF7-11326E981190}" type="slidenum">
              <a:rPr lang="en-US" smtClean="0"/>
              <a:t>‹#›</a:t>
            </a:fld>
            <a:endParaRPr lang="en-US"/>
          </a:p>
        </p:txBody>
      </p:sp>
    </p:spTree>
    <p:extLst>
      <p:ext uri="{BB962C8B-B14F-4D97-AF65-F5344CB8AC3E}">
        <p14:creationId xmlns:p14="http://schemas.microsoft.com/office/powerpoint/2010/main" val="60666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6" y="612648"/>
            <a:ext cx="957264" cy="457200"/>
          </a:xfrm>
          <a:prstGeom prst="rect">
            <a:avLst/>
          </a:prstGeom>
        </p:spPr>
        <p:txBody>
          <a:bodyPr/>
          <a:lstStyle/>
          <a:p>
            <a:fld id="{EA37F5BD-2EA8-43EE-8992-557A2177BCDE}" type="datetimeFigureOut">
              <a:rPr lang="en-US" smtClean="0"/>
              <a:pPr/>
              <a:t>4/7/2024</a:t>
            </a:fld>
            <a:endParaRPr lang="en-US"/>
          </a:p>
        </p:txBody>
      </p:sp>
      <p:sp>
        <p:nvSpPr>
          <p:cNvPr id="3" name="Footer Placeholder 2"/>
          <p:cNvSpPr>
            <a:spLocks noGrp="1"/>
          </p:cNvSpPr>
          <p:nvPr>
            <p:ph type="ftr" sz="quarter" idx="11"/>
          </p:nvPr>
        </p:nvSpPr>
        <p:spPr>
          <a:xfrm>
            <a:off x="5257800" y="612648"/>
            <a:ext cx="1325880" cy="45720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3E4456A-3E0B-47EE-B504-A1DAD2500713}"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97DAA-895F-4BE2-8C04-11C320725D89}" type="datetimeFigureOut">
              <a:rPr lang="en-US" smtClean="0"/>
              <a:t>4/7/2024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B7324A-46E6-4AE3-AEF7-11326E981190}" type="slidenum">
              <a:rPr lang="en-US" smtClean="0"/>
              <a:t>‹#›</a:t>
            </a:fld>
            <a:endParaRPr lang="en-US"/>
          </a:p>
        </p:txBody>
      </p:sp>
    </p:spTree>
    <p:extLst>
      <p:ext uri="{BB962C8B-B14F-4D97-AF65-F5344CB8AC3E}">
        <p14:creationId xmlns:p14="http://schemas.microsoft.com/office/powerpoint/2010/main" val="26318086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697DAA-895F-4BE2-8C04-11C320725D89}" type="datetimeFigureOut">
              <a:rPr lang="en-US" smtClean="0"/>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7324A-46E6-4AE3-AEF7-11326E981190}" type="slidenum">
              <a:rPr lang="en-US" smtClean="0"/>
              <a:t>‹#›</a:t>
            </a:fld>
            <a:endParaRPr lang="en-US"/>
          </a:p>
        </p:txBody>
      </p:sp>
    </p:spTree>
    <p:extLst>
      <p:ext uri="{BB962C8B-B14F-4D97-AF65-F5344CB8AC3E}">
        <p14:creationId xmlns:p14="http://schemas.microsoft.com/office/powerpoint/2010/main" val="14908850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697DAA-895F-4BE2-8C04-11C320725D89}" type="datetimeFigureOut">
              <a:rPr lang="en-US" smtClean="0"/>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7324A-46E6-4AE3-AEF7-11326E981190}" type="slidenum">
              <a:rPr lang="en-US" smtClean="0"/>
              <a:t>‹#›</a:t>
            </a:fld>
            <a:endParaRPr lang="en-US"/>
          </a:p>
        </p:txBody>
      </p:sp>
    </p:spTree>
    <p:extLst>
      <p:ext uri="{BB962C8B-B14F-4D97-AF65-F5344CB8AC3E}">
        <p14:creationId xmlns:p14="http://schemas.microsoft.com/office/powerpoint/2010/main" val="25579827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97DAA-895F-4BE2-8C04-11C320725D89}" type="datetimeFigureOut">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7324A-46E6-4AE3-AEF7-11326E981190}" type="slidenum">
              <a:rPr lang="en-US" smtClean="0"/>
              <a:t>‹#›</a:t>
            </a:fld>
            <a:endParaRPr lang="en-US"/>
          </a:p>
        </p:txBody>
      </p:sp>
    </p:spTree>
    <p:extLst>
      <p:ext uri="{BB962C8B-B14F-4D97-AF65-F5344CB8AC3E}">
        <p14:creationId xmlns:p14="http://schemas.microsoft.com/office/powerpoint/2010/main" val="12702032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97DAA-895F-4BE2-8C04-11C320725D89}" type="datetimeFigureOut">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7324A-46E6-4AE3-AEF7-11326E981190}" type="slidenum">
              <a:rPr lang="en-US" smtClean="0"/>
              <a:t>‹#›</a:t>
            </a:fld>
            <a:endParaRPr lang="en-US"/>
          </a:p>
        </p:txBody>
      </p:sp>
    </p:spTree>
    <p:extLst>
      <p:ext uri="{BB962C8B-B14F-4D97-AF65-F5344CB8AC3E}">
        <p14:creationId xmlns:p14="http://schemas.microsoft.com/office/powerpoint/2010/main" val="1126543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6"/>
          <p:cNvSpPr>
            <a:spLocks noGrp="1"/>
          </p:cNvSpPr>
          <p:nvPr>
            <p:ph type="body" sz="quarter" idx="11" hasCustomPrompt="1"/>
          </p:nvPr>
        </p:nvSpPr>
        <p:spPr bwMode="white">
          <a:xfrm>
            <a:off x="385517" y="2930282"/>
            <a:ext cx="5564606" cy="680120"/>
          </a:xfrm>
          <a:prstGeom prst="rect">
            <a:avLst/>
          </a:prstGeom>
        </p:spPr>
        <p:txBody>
          <a:bodyPr vert="horz"/>
          <a:lstStyle>
            <a:lvl1pPr marL="0" indent="0" algn="l">
              <a:buNone/>
              <a:defRPr sz="3200" b="1" i="0" baseline="0">
                <a:solidFill>
                  <a:schemeClr val="accent3"/>
                </a:solidFill>
                <a:latin typeface="Calibri"/>
                <a:cs typeface="Calibri"/>
              </a:defRPr>
            </a:lvl1pPr>
          </a:lstStyle>
          <a:p>
            <a:pPr lvl="0"/>
            <a:r>
              <a:rPr lang="en-US" dirty="0"/>
              <a:t>SUBTITLE HERE</a:t>
            </a:r>
          </a:p>
        </p:txBody>
      </p:sp>
      <p:sp>
        <p:nvSpPr>
          <p:cNvPr id="9" name="Text Placeholder 6"/>
          <p:cNvSpPr>
            <a:spLocks noGrp="1"/>
          </p:cNvSpPr>
          <p:nvPr>
            <p:ph type="body" sz="quarter" idx="13" hasCustomPrompt="1"/>
          </p:nvPr>
        </p:nvSpPr>
        <p:spPr bwMode="white">
          <a:xfrm>
            <a:off x="385518" y="1120499"/>
            <a:ext cx="7069869" cy="1762109"/>
          </a:xfrm>
          <a:prstGeom prst="rect">
            <a:avLst/>
          </a:prstGeom>
        </p:spPr>
        <p:txBody>
          <a:bodyPr vert="horz"/>
          <a:lstStyle>
            <a:lvl1pPr marL="0" indent="0" algn="l">
              <a:lnSpc>
                <a:spcPct val="70000"/>
              </a:lnSpc>
              <a:buNone/>
              <a:defRPr sz="8000" b="1" i="0" baseline="0">
                <a:solidFill>
                  <a:schemeClr val="accent1"/>
                </a:solidFill>
                <a:latin typeface="Calibri"/>
                <a:cs typeface="Calibri"/>
              </a:defRPr>
            </a:lvl1pPr>
          </a:lstStyle>
          <a:p>
            <a:pPr lvl="0"/>
            <a:r>
              <a:rPr lang="en-US" dirty="0"/>
              <a:t>PRESENTATION</a:t>
            </a:r>
            <a:br>
              <a:rPr lang="en-US" dirty="0"/>
            </a:br>
            <a:r>
              <a:rPr lang="en-US" dirty="0"/>
              <a:t>TITLE HERE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273" y="301249"/>
            <a:ext cx="2085767" cy="547247"/>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101449"/>
            <a:ext cx="9144000" cy="774550"/>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37765" y="5499528"/>
            <a:ext cx="1361121" cy="451692"/>
          </a:xfrm>
          <a:prstGeom prst="rect">
            <a:avLst/>
          </a:prstGeom>
        </p:spPr>
      </p:pic>
      <p:sp>
        <p:nvSpPr>
          <p:cNvPr id="10" name="TextBox 9"/>
          <p:cNvSpPr txBox="1"/>
          <p:nvPr userDrawn="1"/>
        </p:nvSpPr>
        <p:spPr>
          <a:xfrm>
            <a:off x="360803" y="5198078"/>
            <a:ext cx="6171802" cy="2123658"/>
          </a:xfrm>
          <a:prstGeom prst="rect">
            <a:avLst/>
          </a:prstGeom>
          <a:noFill/>
        </p:spPr>
        <p:txBody>
          <a:bodyPr wrap="square" rtlCol="0">
            <a:spAutoFit/>
          </a:bodyPr>
          <a:lstStyle/>
          <a:p>
            <a:pPr>
              <a:lnSpc>
                <a:spcPct val="150000"/>
              </a:lnSpc>
            </a:pPr>
            <a:r>
              <a:rPr lang="en-US" sz="1500" b="1" i="1" kern="1200" dirty="0">
                <a:solidFill>
                  <a:schemeClr val="accent1"/>
                </a:solidFill>
                <a:effectLst/>
                <a:latin typeface="+mn-lt"/>
                <a:ea typeface="+mn-ea"/>
                <a:cs typeface="+mn-cs"/>
              </a:rPr>
              <a:t>Healthy People, Healthy Saskatchewan</a:t>
            </a:r>
          </a:p>
          <a:p>
            <a:pPr>
              <a:lnSpc>
                <a:spcPct val="100000"/>
              </a:lnSpc>
            </a:pPr>
            <a:r>
              <a:rPr lang="en-US" sz="1200" kern="1200" dirty="0">
                <a:solidFill>
                  <a:schemeClr val="accent1"/>
                </a:solidFill>
                <a:effectLst/>
                <a:latin typeface="+mn-lt"/>
                <a:ea typeface="+mn-ea"/>
                <a:cs typeface="+mn-cs"/>
              </a:rPr>
              <a:t>The Saskatchewan Health Authority works in the spirit of truth and reconciliation, </a:t>
            </a:r>
          </a:p>
          <a:p>
            <a:pPr>
              <a:lnSpc>
                <a:spcPct val="100000"/>
              </a:lnSpc>
            </a:pPr>
            <a:r>
              <a:rPr lang="en-US" sz="1200" kern="1200" dirty="0">
                <a:solidFill>
                  <a:schemeClr val="accent1"/>
                </a:solidFill>
                <a:effectLst/>
                <a:latin typeface="+mn-lt"/>
                <a:ea typeface="+mn-ea"/>
                <a:cs typeface="+mn-cs"/>
              </a:rPr>
              <a:t>acknowledging Saskatchewan as the traditional territory of First Nations and Métis People.</a:t>
            </a:r>
          </a:p>
          <a:p>
            <a:pPr>
              <a:lnSpc>
                <a:spcPct val="100000"/>
              </a:lnSpc>
            </a:pPr>
            <a:r>
              <a:rPr lang="en-US" sz="1800" kern="1200" dirty="0">
                <a:solidFill>
                  <a:schemeClr val="accent1"/>
                </a:solidFill>
                <a:effectLst/>
                <a:latin typeface="+mn-lt"/>
                <a:ea typeface="+mn-ea"/>
                <a:cs typeface="+mn-cs"/>
              </a:rPr>
              <a:t> </a:t>
            </a:r>
          </a:p>
          <a:p>
            <a:pPr>
              <a:lnSpc>
                <a:spcPct val="150000"/>
              </a:lnSpc>
            </a:pPr>
            <a:endParaRPr lang="en-US" sz="1500" kern="1200" dirty="0">
              <a:solidFill>
                <a:schemeClr val="accent1"/>
              </a:solidFill>
              <a:effectLst/>
              <a:latin typeface="+mn-lt"/>
              <a:ea typeface="+mn-ea"/>
              <a:cs typeface="+mn-cs"/>
            </a:endParaRPr>
          </a:p>
          <a:p>
            <a:pPr>
              <a:lnSpc>
                <a:spcPct val="150000"/>
              </a:lnSpc>
            </a:pPr>
            <a:r>
              <a:rPr lang="en-US" sz="1500" kern="1200" dirty="0">
                <a:solidFill>
                  <a:schemeClr val="accent1"/>
                </a:solidFill>
                <a:effectLst/>
                <a:latin typeface="+mn-lt"/>
                <a:ea typeface="+mn-ea"/>
                <a:cs typeface="+mn-cs"/>
              </a:rPr>
              <a:t> </a:t>
            </a:r>
          </a:p>
          <a:p>
            <a:pPr>
              <a:lnSpc>
                <a:spcPct val="150000"/>
              </a:lnSpc>
            </a:pPr>
            <a:endParaRPr lang="en-CA" sz="1500" dirty="0">
              <a:solidFill>
                <a:schemeClr val="accent1"/>
              </a:solidFill>
            </a:endParaRPr>
          </a:p>
        </p:txBody>
      </p:sp>
    </p:spTree>
    <p:extLst>
      <p:ext uri="{BB962C8B-B14F-4D97-AF65-F5344CB8AC3E}">
        <p14:creationId xmlns:p14="http://schemas.microsoft.com/office/powerpoint/2010/main" val="24335862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vider Slide ">
    <p:spTree>
      <p:nvGrpSpPr>
        <p:cNvPr id="1" name=""/>
        <p:cNvGrpSpPr/>
        <p:nvPr/>
      </p:nvGrpSpPr>
      <p:grpSpPr>
        <a:xfrm>
          <a:off x="0" y="0"/>
          <a:ext cx="0" cy="0"/>
          <a:chOff x="0" y="0"/>
          <a:chExt cx="0" cy="0"/>
        </a:xfrm>
      </p:grpSpPr>
      <p:sp>
        <p:nvSpPr>
          <p:cNvPr id="6" name="Text Placeholder 6"/>
          <p:cNvSpPr>
            <a:spLocks noGrp="1"/>
          </p:cNvSpPr>
          <p:nvPr>
            <p:ph type="body" sz="quarter" idx="13" hasCustomPrompt="1"/>
          </p:nvPr>
        </p:nvSpPr>
        <p:spPr bwMode="white">
          <a:xfrm>
            <a:off x="377282" y="723052"/>
            <a:ext cx="6922816" cy="750495"/>
          </a:xfrm>
          <a:prstGeom prst="rect">
            <a:avLst/>
          </a:prstGeom>
        </p:spPr>
        <p:txBody>
          <a:bodyPr vert="horz"/>
          <a:lstStyle>
            <a:lvl1pPr marL="0" indent="0" algn="l">
              <a:buNone/>
              <a:defRPr sz="5400" b="1" i="0" baseline="0">
                <a:solidFill>
                  <a:schemeClr val="accent1"/>
                </a:solidFill>
                <a:latin typeface="Calibri"/>
                <a:cs typeface="Calibri"/>
              </a:defRPr>
            </a:lvl1pPr>
          </a:lstStyle>
          <a:p>
            <a:pPr lvl="0"/>
            <a:r>
              <a:rPr lang="en-US" dirty="0"/>
              <a:t>DIVIDER SLIDE TITLE</a:t>
            </a:r>
          </a:p>
        </p:txBody>
      </p:sp>
      <p:sp>
        <p:nvSpPr>
          <p:cNvPr id="10" name="Text Placeholder 6"/>
          <p:cNvSpPr>
            <a:spLocks noGrp="1"/>
          </p:cNvSpPr>
          <p:nvPr>
            <p:ph type="body" sz="quarter" idx="14" hasCustomPrompt="1"/>
          </p:nvPr>
        </p:nvSpPr>
        <p:spPr bwMode="white">
          <a:xfrm>
            <a:off x="382770" y="1578497"/>
            <a:ext cx="5564606" cy="667091"/>
          </a:xfrm>
          <a:prstGeom prst="rect">
            <a:avLst/>
          </a:prstGeom>
        </p:spPr>
        <p:txBody>
          <a:bodyPr vert="horz"/>
          <a:lstStyle>
            <a:lvl1pPr marL="0" indent="0" algn="l">
              <a:buNone/>
              <a:defRPr sz="3200" b="1" i="0" baseline="0">
                <a:solidFill>
                  <a:schemeClr val="accent3"/>
                </a:solidFill>
                <a:latin typeface="Calibri"/>
                <a:cs typeface="Calibri"/>
              </a:defRPr>
            </a:lvl1pPr>
          </a:lstStyle>
          <a:p>
            <a:pPr lvl="0"/>
            <a:r>
              <a:rPr lang="en-US" dirty="0"/>
              <a:t>SUBTITLE HERE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1449"/>
            <a:ext cx="9144000" cy="77455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286" y="5500620"/>
            <a:ext cx="1713246" cy="449508"/>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37765" y="5499528"/>
            <a:ext cx="1361121" cy="451692"/>
          </a:xfrm>
          <a:prstGeom prst="rect">
            <a:avLst/>
          </a:prstGeom>
        </p:spPr>
      </p:pic>
    </p:spTree>
    <p:extLst>
      <p:ext uri="{BB962C8B-B14F-4D97-AF65-F5344CB8AC3E}">
        <p14:creationId xmlns:p14="http://schemas.microsoft.com/office/powerpoint/2010/main" val="36330422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andatory Slide">
    <p:spTree>
      <p:nvGrpSpPr>
        <p:cNvPr id="1" name=""/>
        <p:cNvGrpSpPr/>
        <p:nvPr/>
      </p:nvGrpSpPr>
      <p:grpSpPr>
        <a:xfrm>
          <a:off x="0" y="0"/>
          <a:ext cx="0" cy="0"/>
          <a:chOff x="0" y="0"/>
          <a:chExt cx="0" cy="0"/>
        </a:xfrm>
      </p:grpSpPr>
      <p:sp>
        <p:nvSpPr>
          <p:cNvPr id="8" name="Text Placeholder 6"/>
          <p:cNvSpPr>
            <a:spLocks noGrp="1"/>
          </p:cNvSpPr>
          <p:nvPr>
            <p:ph type="body" sz="quarter" idx="11" hasCustomPrompt="1"/>
          </p:nvPr>
        </p:nvSpPr>
        <p:spPr bwMode="white">
          <a:xfrm>
            <a:off x="413746" y="255372"/>
            <a:ext cx="8485139" cy="852781"/>
          </a:xfrm>
          <a:prstGeom prst="rect">
            <a:avLst/>
          </a:prstGeom>
        </p:spPr>
        <p:txBody>
          <a:bodyPr vert="horz"/>
          <a:lstStyle>
            <a:lvl1pPr marL="0" indent="0" algn="l">
              <a:buNone/>
              <a:defRPr sz="2800" b="1" i="0" baseline="0">
                <a:solidFill>
                  <a:schemeClr val="accent1"/>
                </a:solidFill>
                <a:latin typeface="Calibri"/>
                <a:cs typeface="Calibri"/>
              </a:defRPr>
            </a:lvl1pPr>
          </a:lstStyle>
          <a:p>
            <a:pPr lvl="0"/>
            <a:r>
              <a:rPr lang="en-US" dirty="0"/>
              <a:t>Vision, Mission, Values and Philosophy of Care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1449"/>
            <a:ext cx="9144000" cy="774550"/>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286" y="5500620"/>
            <a:ext cx="1713246" cy="449508"/>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37765" y="5499528"/>
            <a:ext cx="1361121" cy="451692"/>
          </a:xfrm>
          <a:prstGeom prst="rect">
            <a:avLst/>
          </a:prstGeom>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28910" y="820329"/>
            <a:ext cx="2517243" cy="2693791"/>
          </a:xfrm>
          <a:prstGeom prst="rect">
            <a:avLst/>
          </a:prstGeom>
        </p:spPr>
      </p:pic>
      <p:sp>
        <p:nvSpPr>
          <p:cNvPr id="9" name="Text Placeholder 9"/>
          <p:cNvSpPr txBox="1">
            <a:spLocks/>
          </p:cNvSpPr>
          <p:nvPr userDrawn="1"/>
        </p:nvSpPr>
        <p:spPr>
          <a:xfrm>
            <a:off x="413747" y="1100179"/>
            <a:ext cx="8500325" cy="49897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100"/>
              </a:spcAft>
              <a:buFont typeface="Arial" panose="020B0604020202020204" pitchFamily="34" charset="0"/>
              <a:buNone/>
            </a:pPr>
            <a:r>
              <a:rPr lang="en-US" sz="1600" b="1" dirty="0">
                <a:solidFill>
                  <a:srgbClr val="92D050"/>
                </a:solidFill>
              </a:rPr>
              <a:t>VISION</a:t>
            </a:r>
          </a:p>
          <a:p>
            <a:pPr marL="0" indent="0">
              <a:spcBef>
                <a:spcPts val="0"/>
              </a:spcBef>
              <a:spcAft>
                <a:spcPts val="1100"/>
              </a:spcAft>
              <a:buFont typeface="Arial" panose="020B0604020202020204" pitchFamily="34" charset="0"/>
              <a:buNone/>
            </a:pPr>
            <a:r>
              <a:rPr lang="en-US" sz="1600" i="1" dirty="0"/>
              <a:t>Healthy People, Healthy Saskatchewan</a:t>
            </a:r>
          </a:p>
          <a:p>
            <a:pPr marL="0" indent="0">
              <a:spcBef>
                <a:spcPts val="0"/>
              </a:spcBef>
              <a:spcAft>
                <a:spcPts val="1100"/>
              </a:spcAft>
              <a:buFont typeface="Arial" panose="020B0604020202020204" pitchFamily="34" charset="0"/>
              <a:buNone/>
            </a:pPr>
            <a:r>
              <a:rPr lang="en-US" sz="1600" b="1" dirty="0">
                <a:solidFill>
                  <a:srgbClr val="92D050"/>
                </a:solidFill>
              </a:rPr>
              <a:t>MISSION</a:t>
            </a:r>
          </a:p>
          <a:p>
            <a:pPr marL="0" indent="0">
              <a:spcBef>
                <a:spcPts val="0"/>
              </a:spcBef>
              <a:spcAft>
                <a:spcPts val="1100"/>
              </a:spcAft>
              <a:buFont typeface="Arial" panose="020B0604020202020204" pitchFamily="34" charset="0"/>
              <a:buNone/>
            </a:pPr>
            <a:r>
              <a:rPr lang="en-US" sz="1600" dirty="0"/>
              <a:t>We work together to improve health and well-being. Every day. </a:t>
            </a:r>
            <a:br>
              <a:rPr lang="en-US" sz="1600" dirty="0"/>
            </a:br>
            <a:r>
              <a:rPr lang="en-US" sz="1600" dirty="0"/>
              <a:t>For everyone.</a:t>
            </a:r>
          </a:p>
          <a:p>
            <a:pPr marL="0" indent="0">
              <a:spcBef>
                <a:spcPts val="0"/>
              </a:spcBef>
              <a:spcAft>
                <a:spcPts val="1100"/>
              </a:spcAft>
              <a:buFont typeface="Arial" panose="020B0604020202020204" pitchFamily="34" charset="0"/>
              <a:buNone/>
            </a:pPr>
            <a:r>
              <a:rPr lang="en-US" sz="1600" b="1" dirty="0">
                <a:solidFill>
                  <a:srgbClr val="92D050"/>
                </a:solidFill>
              </a:rPr>
              <a:t>VALUES</a:t>
            </a:r>
          </a:p>
          <a:p>
            <a:pPr>
              <a:spcBef>
                <a:spcPts val="0"/>
              </a:spcBef>
              <a:spcAft>
                <a:spcPts val="1100"/>
              </a:spcAft>
            </a:pPr>
            <a:r>
              <a:rPr lang="en-US" sz="1200" b="1" dirty="0">
                <a:solidFill>
                  <a:srgbClr val="0C5829"/>
                </a:solidFill>
              </a:rPr>
              <a:t>SAFETY:</a:t>
            </a:r>
            <a:r>
              <a:rPr lang="en-US" sz="1200" dirty="0">
                <a:solidFill>
                  <a:srgbClr val="0C5829"/>
                </a:solidFill>
              </a:rPr>
              <a:t> </a:t>
            </a:r>
            <a:r>
              <a:rPr lang="en-US" sz="1200" b="1" i="1" dirty="0"/>
              <a:t>Be aware. </a:t>
            </a:r>
            <a:r>
              <a:rPr lang="en-US" sz="1200" dirty="0"/>
              <a:t>Commit to physical, psychological, social, cultural and environmental </a:t>
            </a:r>
            <a:br>
              <a:rPr lang="en-US" sz="1200" dirty="0"/>
            </a:br>
            <a:r>
              <a:rPr lang="en-US" sz="1200" dirty="0"/>
              <a:t>safety. Every day. For everyone.</a:t>
            </a:r>
          </a:p>
          <a:p>
            <a:pPr>
              <a:spcBef>
                <a:spcPts val="0"/>
              </a:spcBef>
              <a:spcAft>
                <a:spcPts val="1100"/>
              </a:spcAft>
            </a:pPr>
            <a:r>
              <a:rPr lang="en-US" sz="1200" b="1" dirty="0">
                <a:solidFill>
                  <a:srgbClr val="0C5829"/>
                </a:solidFill>
              </a:rPr>
              <a:t>ACCOUNTABILITY:</a:t>
            </a:r>
            <a:r>
              <a:rPr lang="en-US" sz="1200" dirty="0">
                <a:solidFill>
                  <a:srgbClr val="60A744"/>
                </a:solidFill>
              </a:rPr>
              <a:t> </a:t>
            </a:r>
            <a:r>
              <a:rPr lang="en-US" sz="1200" b="1" i="1" dirty="0"/>
              <a:t>Be responsible. </a:t>
            </a:r>
            <a:r>
              <a:rPr lang="en-US" sz="1200" dirty="0"/>
              <a:t>Own each action and decision. Be transparent and have courage to speak up.</a:t>
            </a:r>
          </a:p>
          <a:p>
            <a:pPr>
              <a:spcBef>
                <a:spcPts val="0"/>
              </a:spcBef>
              <a:spcAft>
                <a:spcPts val="1100"/>
              </a:spcAft>
            </a:pPr>
            <a:r>
              <a:rPr lang="en-US" sz="1200" b="1" dirty="0">
                <a:solidFill>
                  <a:srgbClr val="0C5829"/>
                </a:solidFill>
              </a:rPr>
              <a:t>RESPECT:</a:t>
            </a:r>
            <a:r>
              <a:rPr lang="en-US" sz="1200" dirty="0">
                <a:solidFill>
                  <a:srgbClr val="0C5829"/>
                </a:solidFill>
              </a:rPr>
              <a:t> </a:t>
            </a:r>
            <a:r>
              <a:rPr lang="en-US" sz="1200" b="1" i="1" dirty="0"/>
              <a:t>Be kind. </a:t>
            </a:r>
            <a:r>
              <a:rPr lang="en-US" sz="1200" dirty="0"/>
              <a:t>Honour diversity with dignity and empathy. Value each person as an individual.</a:t>
            </a:r>
          </a:p>
          <a:p>
            <a:pPr>
              <a:spcBef>
                <a:spcPts val="0"/>
              </a:spcBef>
              <a:spcAft>
                <a:spcPts val="1100"/>
              </a:spcAft>
            </a:pPr>
            <a:r>
              <a:rPr lang="en-US" sz="1200" b="1" dirty="0">
                <a:solidFill>
                  <a:srgbClr val="0C5829"/>
                </a:solidFill>
              </a:rPr>
              <a:t>COLLABORATION: </a:t>
            </a:r>
            <a:r>
              <a:rPr lang="en-US" sz="1200" b="1" i="1" dirty="0"/>
              <a:t>Be better together. </a:t>
            </a:r>
            <a:r>
              <a:rPr lang="en-US" sz="1200" dirty="0"/>
              <a:t>Include and acknowledge the contributions of employees, physicians, patients, families and partners.</a:t>
            </a:r>
          </a:p>
          <a:p>
            <a:pPr>
              <a:spcBef>
                <a:spcPts val="0"/>
              </a:spcBef>
              <a:spcAft>
                <a:spcPts val="1100"/>
              </a:spcAft>
            </a:pPr>
            <a:r>
              <a:rPr lang="en-US" sz="1200" b="1" dirty="0">
                <a:solidFill>
                  <a:srgbClr val="0C5829"/>
                </a:solidFill>
              </a:rPr>
              <a:t>COMPASSION: </a:t>
            </a:r>
            <a:r>
              <a:rPr lang="en-US" sz="1200" b="1" i="1" dirty="0"/>
              <a:t>Be caring. </a:t>
            </a:r>
            <a:r>
              <a:rPr lang="en-US" sz="1200" dirty="0"/>
              <a:t>Practice empathy. Listen actively to understand each other’s experiences. </a:t>
            </a:r>
          </a:p>
          <a:p>
            <a:pPr marL="0" indent="0">
              <a:spcBef>
                <a:spcPts val="0"/>
              </a:spcBef>
              <a:spcAft>
                <a:spcPts val="1100"/>
              </a:spcAft>
              <a:buFont typeface="Arial" panose="020B0604020202020204" pitchFamily="34" charset="0"/>
              <a:buNone/>
            </a:pPr>
            <a:r>
              <a:rPr lang="en-US" sz="1400" b="1" dirty="0">
                <a:solidFill>
                  <a:srgbClr val="92D050"/>
                </a:solidFill>
              </a:rPr>
              <a:t>PHILOSOPHY OF CARE</a:t>
            </a:r>
            <a:r>
              <a:rPr lang="en-US" sz="1400" dirty="0"/>
              <a:t>: </a:t>
            </a:r>
            <a:r>
              <a:rPr lang="en-US" sz="1200" dirty="0"/>
              <a:t>Our commitment to a philosophy of Patient and Family Centred Care is at the heart of everything we do and provides the foundation of our values.</a:t>
            </a:r>
          </a:p>
          <a:p>
            <a:pPr>
              <a:spcBef>
                <a:spcPts val="0"/>
              </a:spcBef>
              <a:spcAft>
                <a:spcPts val="1100"/>
              </a:spcAft>
            </a:pPr>
            <a:endParaRPr lang="en-US" sz="1600" dirty="0">
              <a:solidFill>
                <a:srgbClr val="60A744"/>
              </a:solidFill>
            </a:endParaRPr>
          </a:p>
        </p:txBody>
      </p:sp>
    </p:spTree>
    <p:extLst>
      <p:ext uri="{BB962C8B-B14F-4D97-AF65-F5344CB8AC3E}">
        <p14:creationId xmlns:p14="http://schemas.microsoft.com/office/powerpoint/2010/main" val="30471819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8" name="Text Placeholder 6"/>
          <p:cNvSpPr>
            <a:spLocks noGrp="1"/>
          </p:cNvSpPr>
          <p:nvPr>
            <p:ph type="body" sz="quarter" idx="11" hasCustomPrompt="1"/>
          </p:nvPr>
        </p:nvSpPr>
        <p:spPr bwMode="white">
          <a:xfrm>
            <a:off x="413747" y="740017"/>
            <a:ext cx="2042319" cy="466992"/>
          </a:xfrm>
          <a:prstGeom prst="rect">
            <a:avLst/>
          </a:prstGeom>
        </p:spPr>
        <p:txBody>
          <a:bodyPr vert="horz"/>
          <a:lstStyle>
            <a:lvl1pPr marL="0" indent="0" algn="l">
              <a:buNone/>
              <a:defRPr sz="2600" b="1" i="0" baseline="0">
                <a:solidFill>
                  <a:schemeClr val="accent3"/>
                </a:solidFill>
                <a:latin typeface="Calibri"/>
                <a:cs typeface="Calibri"/>
              </a:defRPr>
            </a:lvl1pPr>
          </a:lstStyle>
          <a:p>
            <a:pPr lvl="0"/>
            <a:r>
              <a:rPr lang="en-US" dirty="0"/>
              <a:t>SUBTITLE</a:t>
            </a:r>
          </a:p>
        </p:txBody>
      </p:sp>
      <p:sp>
        <p:nvSpPr>
          <p:cNvPr id="10" name="Text Placeholder 3"/>
          <p:cNvSpPr>
            <a:spLocks noGrp="1"/>
          </p:cNvSpPr>
          <p:nvPr>
            <p:ph type="body" sz="quarter" idx="10" hasCustomPrompt="1"/>
          </p:nvPr>
        </p:nvSpPr>
        <p:spPr bwMode="white">
          <a:xfrm>
            <a:off x="424341" y="254436"/>
            <a:ext cx="8489731" cy="499357"/>
          </a:xfrm>
          <a:prstGeom prst="rect">
            <a:avLst/>
          </a:prstGeom>
        </p:spPr>
        <p:txBody>
          <a:bodyPr vert="horz"/>
          <a:lstStyle>
            <a:lvl1pPr marL="0" indent="0">
              <a:lnSpc>
                <a:spcPct val="70000"/>
              </a:lnSpc>
              <a:buNone/>
              <a:defRPr sz="4000" b="1" i="0" baseline="0">
                <a:solidFill>
                  <a:schemeClr val="accent1"/>
                </a:solidFill>
                <a:latin typeface="Calibri"/>
                <a:cs typeface="Calibri"/>
              </a:defRPr>
            </a:lvl1pPr>
          </a:lstStyle>
          <a:p>
            <a:r>
              <a:rPr lang="en-US" dirty="0"/>
              <a:t>TITLE GOES HERE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1449"/>
            <a:ext cx="9144000" cy="774550"/>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286" y="5500620"/>
            <a:ext cx="1713246" cy="449508"/>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37765" y="5499528"/>
            <a:ext cx="1361121" cy="451692"/>
          </a:xfrm>
          <a:prstGeom prst="rect">
            <a:avLst/>
          </a:prstGeom>
        </p:spPr>
      </p:pic>
    </p:spTree>
    <p:extLst>
      <p:ext uri="{BB962C8B-B14F-4D97-AF65-F5344CB8AC3E}">
        <p14:creationId xmlns:p14="http://schemas.microsoft.com/office/powerpoint/2010/main" val="3529724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Text Placeholder 6"/>
          <p:cNvSpPr>
            <a:spLocks noGrp="1"/>
          </p:cNvSpPr>
          <p:nvPr>
            <p:ph type="body" sz="quarter" idx="11" hasCustomPrompt="1"/>
          </p:nvPr>
        </p:nvSpPr>
        <p:spPr bwMode="white">
          <a:xfrm>
            <a:off x="413747" y="740017"/>
            <a:ext cx="2042319" cy="466992"/>
          </a:xfrm>
          <a:prstGeom prst="rect">
            <a:avLst/>
          </a:prstGeom>
        </p:spPr>
        <p:txBody>
          <a:bodyPr vert="horz"/>
          <a:lstStyle>
            <a:lvl1pPr marL="0" indent="0" algn="l">
              <a:buNone/>
              <a:defRPr sz="2600" b="1" i="0" baseline="0">
                <a:solidFill>
                  <a:schemeClr val="accent3"/>
                </a:solidFill>
                <a:latin typeface="Calibri"/>
                <a:cs typeface="Calibri"/>
              </a:defRPr>
            </a:lvl1pPr>
          </a:lstStyle>
          <a:p>
            <a:pPr lvl="0"/>
            <a:r>
              <a:rPr lang="en-US" dirty="0"/>
              <a:t>SUBTITLE</a:t>
            </a:r>
          </a:p>
        </p:txBody>
      </p:sp>
      <p:sp>
        <p:nvSpPr>
          <p:cNvPr id="12" name="Text Placeholder 3"/>
          <p:cNvSpPr>
            <a:spLocks noGrp="1"/>
          </p:cNvSpPr>
          <p:nvPr>
            <p:ph type="body" sz="quarter" idx="10" hasCustomPrompt="1"/>
          </p:nvPr>
        </p:nvSpPr>
        <p:spPr bwMode="white">
          <a:xfrm>
            <a:off x="424341" y="254436"/>
            <a:ext cx="8489731" cy="499357"/>
          </a:xfrm>
          <a:prstGeom prst="rect">
            <a:avLst/>
          </a:prstGeom>
        </p:spPr>
        <p:txBody>
          <a:bodyPr vert="horz"/>
          <a:lstStyle>
            <a:lvl1pPr marL="0" indent="0">
              <a:lnSpc>
                <a:spcPct val="70000"/>
              </a:lnSpc>
              <a:buNone/>
              <a:defRPr sz="4000" b="1" i="0" baseline="0">
                <a:solidFill>
                  <a:schemeClr val="accent1"/>
                </a:solidFill>
                <a:latin typeface="Calibri"/>
                <a:cs typeface="Calibri"/>
              </a:defRPr>
            </a:lvl1pPr>
          </a:lstStyle>
          <a:p>
            <a:r>
              <a:rPr lang="en-US" dirty="0"/>
              <a:t>TITLE GOES HERE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1449"/>
            <a:ext cx="9144000" cy="77455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286" y="5500620"/>
            <a:ext cx="1713246" cy="449508"/>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37765" y="5499528"/>
            <a:ext cx="1361121" cy="451692"/>
          </a:xfrm>
          <a:prstGeom prst="rect">
            <a:avLst/>
          </a:prstGeom>
        </p:spPr>
      </p:pic>
    </p:spTree>
    <p:extLst>
      <p:ext uri="{BB962C8B-B14F-4D97-AF65-F5344CB8AC3E}">
        <p14:creationId xmlns:p14="http://schemas.microsoft.com/office/powerpoint/2010/main" val="4186513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EA37F5BD-2EA8-43EE-8992-557A2177BCDE}" type="datetimeFigureOut">
              <a:rPr lang="en-US" smtClean="0"/>
              <a:pPr/>
              <a:t>4/7/2024</a:t>
            </a:fld>
            <a:endParaRPr lang="en-US"/>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3E4456A-3E0B-47EE-B504-A1DAD2500713}"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3"/>
          <p:cNvSpPr>
            <a:spLocks noGrp="1"/>
          </p:cNvSpPr>
          <p:nvPr>
            <p:ph type="pic" sz="quarter" idx="10" hasCustomPrompt="1"/>
          </p:nvPr>
        </p:nvSpPr>
        <p:spPr>
          <a:xfrm>
            <a:off x="5187463" y="0"/>
            <a:ext cx="3956539" cy="4950941"/>
          </a:xfrm>
          <a:prstGeom prst="rect">
            <a:avLst/>
          </a:prstGeom>
        </p:spPr>
        <p:txBody>
          <a:bodyPr vert="horz"/>
          <a:lstStyle>
            <a:lvl1pPr>
              <a:defRPr b="0" i="0">
                <a:solidFill>
                  <a:srgbClr val="4C4C4C"/>
                </a:solidFill>
                <a:latin typeface="+mj-lt"/>
                <a:cs typeface="Proxima Nova A"/>
              </a:defRPr>
            </a:lvl1pPr>
          </a:lstStyle>
          <a:p>
            <a:r>
              <a:rPr lang="en-US" dirty="0"/>
              <a:t>INSERT PHOTO</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1449"/>
            <a:ext cx="9144000" cy="77455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286" y="5500620"/>
            <a:ext cx="1713246" cy="44950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37765" y="5499528"/>
            <a:ext cx="1361121" cy="451692"/>
          </a:xfrm>
          <a:prstGeom prst="rect">
            <a:avLst/>
          </a:prstGeom>
        </p:spPr>
      </p:pic>
    </p:spTree>
    <p:extLst>
      <p:ext uri="{BB962C8B-B14F-4D97-AF65-F5344CB8AC3E}">
        <p14:creationId xmlns:p14="http://schemas.microsoft.com/office/powerpoint/2010/main" val="21380267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Picture 7" descr="shapes.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5166" y="-380495"/>
            <a:ext cx="8095966" cy="7624529"/>
          </a:xfrm>
          <a:prstGeom prst="rect">
            <a:avLst/>
          </a:prstGeom>
        </p:spPr>
      </p:pic>
      <p:sp>
        <p:nvSpPr>
          <p:cNvPr id="11" name="Picture Placeholder 3"/>
          <p:cNvSpPr>
            <a:spLocks noGrp="1"/>
          </p:cNvSpPr>
          <p:nvPr>
            <p:ph type="pic" sz="quarter" idx="10" hasCustomPrompt="1"/>
          </p:nvPr>
        </p:nvSpPr>
        <p:spPr>
          <a:xfrm>
            <a:off x="4428817" y="2116"/>
            <a:ext cx="4715183" cy="6858000"/>
          </a:xfrm>
          <a:prstGeom prst="rect">
            <a:avLst/>
          </a:prstGeom>
        </p:spPr>
        <p:txBody>
          <a:bodyPr vert="horz"/>
          <a:lstStyle>
            <a:lvl1pPr>
              <a:defRPr b="0" i="0">
                <a:solidFill>
                  <a:srgbClr val="4C4C4C"/>
                </a:solidFill>
                <a:latin typeface="+mn-lt"/>
                <a:cs typeface="Proxima Nova A"/>
              </a:defRPr>
            </a:lvl1pPr>
          </a:lstStyle>
          <a:p>
            <a:r>
              <a:rPr lang="en-US" dirty="0"/>
              <a:t>INSERT PHOTO</a:t>
            </a:r>
          </a:p>
        </p:txBody>
      </p:sp>
      <p:sp>
        <p:nvSpPr>
          <p:cNvPr id="12" name="Text Placeholder 3"/>
          <p:cNvSpPr>
            <a:spLocks noGrp="1"/>
          </p:cNvSpPr>
          <p:nvPr>
            <p:ph type="body" sz="quarter" idx="13" hasCustomPrompt="1"/>
          </p:nvPr>
        </p:nvSpPr>
        <p:spPr bwMode="white">
          <a:xfrm>
            <a:off x="411815" y="292014"/>
            <a:ext cx="8489731" cy="499357"/>
          </a:xfrm>
          <a:prstGeom prst="rect">
            <a:avLst/>
          </a:prstGeom>
        </p:spPr>
        <p:txBody>
          <a:bodyPr vert="horz"/>
          <a:lstStyle>
            <a:lvl1pPr marL="0" indent="0">
              <a:lnSpc>
                <a:spcPct val="70000"/>
              </a:lnSpc>
              <a:buNone/>
              <a:defRPr sz="4000" b="1" i="0" baseline="0">
                <a:solidFill>
                  <a:schemeClr val="accent3"/>
                </a:solidFill>
                <a:latin typeface="Calibri"/>
                <a:cs typeface="Calibri"/>
              </a:defRPr>
            </a:lvl1pPr>
          </a:lstStyle>
          <a:p>
            <a:r>
              <a:rPr lang="en-US" dirty="0"/>
              <a:t>TITLE GOES HERE</a:t>
            </a:r>
          </a:p>
        </p:txBody>
      </p:sp>
      <p:sp>
        <p:nvSpPr>
          <p:cNvPr id="13" name="Text Placeholder 6"/>
          <p:cNvSpPr>
            <a:spLocks noGrp="1"/>
          </p:cNvSpPr>
          <p:nvPr>
            <p:ph type="body" sz="quarter" idx="14" hasCustomPrompt="1"/>
          </p:nvPr>
        </p:nvSpPr>
        <p:spPr bwMode="white">
          <a:xfrm>
            <a:off x="413747" y="740017"/>
            <a:ext cx="2042319" cy="466992"/>
          </a:xfrm>
          <a:prstGeom prst="rect">
            <a:avLst/>
          </a:prstGeom>
        </p:spPr>
        <p:txBody>
          <a:bodyPr vert="horz"/>
          <a:lstStyle>
            <a:lvl1pPr marL="0" indent="0" algn="l">
              <a:buNone/>
              <a:defRPr sz="2600" b="1" i="0" baseline="0">
                <a:solidFill>
                  <a:schemeClr val="bg1"/>
                </a:solidFill>
                <a:latin typeface="Calibri"/>
                <a:cs typeface="Calibri"/>
              </a:defRPr>
            </a:lvl1pPr>
          </a:lstStyle>
          <a:p>
            <a:pPr lvl="0"/>
            <a:r>
              <a:rPr lang="en-US" dirty="0"/>
              <a:t>SUBTITLE</a:t>
            </a:r>
          </a:p>
        </p:txBody>
      </p:sp>
    </p:spTree>
    <p:extLst>
      <p:ext uri="{BB962C8B-B14F-4D97-AF65-F5344CB8AC3E}">
        <p14:creationId xmlns:p14="http://schemas.microsoft.com/office/powerpoint/2010/main" val="586743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Picture Slide">
    <p:spTree>
      <p:nvGrpSpPr>
        <p:cNvPr id="1" name=""/>
        <p:cNvGrpSpPr/>
        <p:nvPr/>
      </p:nvGrpSpPr>
      <p:grpSpPr>
        <a:xfrm>
          <a:off x="0" y="0"/>
          <a:ext cx="0" cy="0"/>
          <a:chOff x="0" y="0"/>
          <a:chExt cx="0" cy="0"/>
        </a:xfrm>
      </p:grpSpPr>
      <p:sp>
        <p:nvSpPr>
          <p:cNvPr id="12" name="Text Placeholder 6"/>
          <p:cNvSpPr>
            <a:spLocks noGrp="1"/>
          </p:cNvSpPr>
          <p:nvPr>
            <p:ph type="body" sz="quarter" idx="14" hasCustomPrompt="1"/>
          </p:nvPr>
        </p:nvSpPr>
        <p:spPr bwMode="white">
          <a:xfrm>
            <a:off x="413747" y="740017"/>
            <a:ext cx="2042319" cy="466992"/>
          </a:xfrm>
          <a:prstGeom prst="rect">
            <a:avLst/>
          </a:prstGeom>
        </p:spPr>
        <p:txBody>
          <a:bodyPr vert="horz"/>
          <a:lstStyle>
            <a:lvl1pPr marL="0" indent="0" algn="l">
              <a:buNone/>
              <a:defRPr sz="2600" b="1" i="0" baseline="0">
                <a:solidFill>
                  <a:schemeClr val="accent3"/>
                </a:solidFill>
                <a:latin typeface="Calibri"/>
                <a:cs typeface="Calibri"/>
              </a:defRPr>
            </a:lvl1pPr>
          </a:lstStyle>
          <a:p>
            <a:pPr lvl="0"/>
            <a:r>
              <a:rPr lang="en-US" dirty="0"/>
              <a:t>SUBTITLE</a:t>
            </a:r>
          </a:p>
        </p:txBody>
      </p:sp>
      <p:sp>
        <p:nvSpPr>
          <p:cNvPr id="16" name="Text Placeholder 3"/>
          <p:cNvSpPr>
            <a:spLocks noGrp="1"/>
          </p:cNvSpPr>
          <p:nvPr>
            <p:ph type="body" sz="quarter" idx="13" hasCustomPrompt="1"/>
          </p:nvPr>
        </p:nvSpPr>
        <p:spPr bwMode="white">
          <a:xfrm>
            <a:off x="420053" y="259062"/>
            <a:ext cx="8489731" cy="499357"/>
          </a:xfrm>
          <a:prstGeom prst="rect">
            <a:avLst/>
          </a:prstGeom>
        </p:spPr>
        <p:txBody>
          <a:bodyPr vert="horz"/>
          <a:lstStyle>
            <a:lvl1pPr marL="0" indent="0">
              <a:lnSpc>
                <a:spcPct val="70000"/>
              </a:lnSpc>
              <a:buNone/>
              <a:defRPr sz="4000" b="1" i="0" baseline="0">
                <a:solidFill>
                  <a:schemeClr val="accent1"/>
                </a:solidFill>
                <a:latin typeface="Calibri"/>
                <a:cs typeface="Calibri"/>
              </a:defRPr>
            </a:lvl1pPr>
          </a:lstStyle>
          <a:p>
            <a:r>
              <a:rPr lang="en-US" dirty="0"/>
              <a:t>TITLE GOES HERE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1449"/>
            <a:ext cx="9144000" cy="774550"/>
          </a:xfrm>
          <a:prstGeom prst="rect">
            <a:avLst/>
          </a:prstGeom>
        </p:spPr>
      </p:pic>
      <p:sp>
        <p:nvSpPr>
          <p:cNvPr id="21" name="Picture Placeholder 3"/>
          <p:cNvSpPr>
            <a:spLocks noGrp="1"/>
          </p:cNvSpPr>
          <p:nvPr>
            <p:ph type="pic" sz="quarter" idx="10" hasCustomPrompt="1"/>
          </p:nvPr>
        </p:nvSpPr>
        <p:spPr>
          <a:xfrm>
            <a:off x="1" y="1207008"/>
            <a:ext cx="9144000" cy="4142291"/>
          </a:xfrm>
          <a:prstGeom prst="rect">
            <a:avLst/>
          </a:prstGeom>
        </p:spPr>
        <p:txBody>
          <a:bodyPr vert="horz"/>
          <a:lstStyle>
            <a:lvl1pPr>
              <a:defRPr b="0" i="0">
                <a:solidFill>
                  <a:srgbClr val="4C4C4C"/>
                </a:solidFill>
                <a:latin typeface="+mn-lt"/>
                <a:cs typeface="Proxima Nova A"/>
              </a:defRPr>
            </a:lvl1pPr>
          </a:lstStyle>
          <a:p>
            <a:r>
              <a:rPr lang="en-US" dirty="0"/>
              <a:t>INSERT PHOTO</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286" y="5500620"/>
            <a:ext cx="1713246" cy="449508"/>
          </a:xfrm>
          <a:prstGeom prst="rect">
            <a:avLst/>
          </a:prstGeom>
        </p:spPr>
      </p:pic>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37765" y="5499528"/>
            <a:ext cx="1361121" cy="451692"/>
          </a:xfrm>
          <a:prstGeom prst="rect">
            <a:avLst/>
          </a:prstGeom>
        </p:spPr>
      </p:pic>
    </p:spTree>
    <p:extLst>
      <p:ext uri="{BB962C8B-B14F-4D97-AF65-F5344CB8AC3E}">
        <p14:creationId xmlns:p14="http://schemas.microsoft.com/office/powerpoint/2010/main" val="906735892"/>
      </p:ext>
    </p:extLst>
  </p:cSld>
  <p:clrMapOvr>
    <a:masterClrMapping/>
  </p:clrMapOvr>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628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ext Placeholder 6"/>
          <p:cNvSpPr>
            <a:spLocks noGrp="1"/>
          </p:cNvSpPr>
          <p:nvPr>
            <p:ph type="body" sz="quarter" idx="13" hasCustomPrompt="1"/>
          </p:nvPr>
        </p:nvSpPr>
        <p:spPr bwMode="white">
          <a:xfrm>
            <a:off x="459660" y="570411"/>
            <a:ext cx="5564606" cy="2551414"/>
          </a:xfrm>
          <a:prstGeom prst="rect">
            <a:avLst/>
          </a:prstGeom>
        </p:spPr>
        <p:txBody>
          <a:bodyPr vert="horz"/>
          <a:lstStyle>
            <a:lvl1pPr marL="0" indent="0" algn="l">
              <a:lnSpc>
                <a:spcPct val="70000"/>
              </a:lnSpc>
              <a:buNone/>
              <a:defRPr sz="11500" b="1" i="0" baseline="0">
                <a:solidFill>
                  <a:srgbClr val="F9D531"/>
                </a:solidFill>
                <a:latin typeface="Calibri"/>
                <a:cs typeface="Calibri"/>
              </a:defRPr>
            </a:lvl1pPr>
          </a:lstStyle>
          <a:p>
            <a:pPr lvl="0"/>
            <a:r>
              <a:rPr lang="en-US" dirty="0"/>
              <a:t>END</a:t>
            </a:r>
          </a:p>
          <a:p>
            <a:pPr lvl="0"/>
            <a:r>
              <a:rPr lang="en-US" dirty="0"/>
              <a:t>SLIDE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84973"/>
            <a:ext cx="9144000" cy="77455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286" y="5500620"/>
            <a:ext cx="1713246" cy="449508"/>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37765" y="5499528"/>
            <a:ext cx="1361121" cy="451692"/>
          </a:xfrm>
          <a:prstGeom prst="rect">
            <a:avLst/>
          </a:prstGeom>
        </p:spPr>
      </p:pic>
    </p:spTree>
    <p:extLst>
      <p:ext uri="{BB962C8B-B14F-4D97-AF65-F5344CB8AC3E}">
        <p14:creationId xmlns:p14="http://schemas.microsoft.com/office/powerpoint/2010/main" val="1655977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EA37F5BD-2EA8-43EE-8992-557A2177BCDE}" type="datetimeFigureOut">
              <a:rPr lang="en-US" smtClean="0"/>
              <a:pPr/>
              <a:t>4/7/2024</a:t>
            </a:fld>
            <a:endParaRPr lang="en-US"/>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3E4456A-3E0B-47EE-B504-A1DAD25007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4.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theme" Target="../theme/theme7.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3E4456A-3E0B-47EE-B504-A1DAD25007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838" r:id="rId12"/>
    <p:sldLayoutId id="2147483896" r:id="rId13"/>
    <p:sldLayoutId id="2147483908" r:id="rId14"/>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tx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tx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10A0B-7BE0-4FF2-8FA3-4BB8C45B89ED}"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A07D8-1D3F-4DAC-A06F-22EE45C14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25016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893" r:id="rId12"/>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10A0B-7BE0-4FF2-8FA3-4BB8C45B89ED}"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A07D8-1D3F-4DAC-A06F-22EE45C147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5490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3E4456A-3E0B-47EE-B504-A1DAD2500713}" type="slidenum">
              <a:rPr lang="en-US" smtClean="0"/>
              <a:pPr/>
              <a:t>‹#›</a:t>
            </a:fld>
            <a:endParaRPr lang="en-US"/>
          </a:p>
        </p:txBody>
      </p:sp>
    </p:spTree>
    <p:extLst>
      <p:ext uri="{BB962C8B-B14F-4D97-AF65-F5344CB8AC3E}">
        <p14:creationId xmlns:p14="http://schemas.microsoft.com/office/powerpoint/2010/main" val="2746193458"/>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tx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tx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32DCC5E-9A26-48B0-BC89-C9455FC6A348}" type="slidenum">
              <a:rPr lang="en-CA"/>
              <a:pPr/>
              <a:t>‹#›</a:t>
            </a:fld>
            <a:endParaRPr lang="en-CA"/>
          </a:p>
        </p:txBody>
      </p:sp>
    </p:spTree>
    <p:extLst>
      <p:ext uri="{BB962C8B-B14F-4D97-AF65-F5344CB8AC3E}">
        <p14:creationId xmlns:p14="http://schemas.microsoft.com/office/powerpoint/2010/main" val="2630862282"/>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4000"/>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97DAA-895F-4BE2-8C04-11C320725D89}" type="datetimeFigureOut">
              <a:rPr lang="en-US" smtClean="0"/>
              <a:t>4/7/2024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7324A-46E6-4AE3-AEF7-11326E981190}" type="slidenum">
              <a:rPr lang="en-US" smtClean="0"/>
              <a:t>‹#›</a:t>
            </a:fld>
            <a:endParaRPr lang="en-US"/>
          </a:p>
        </p:txBody>
      </p:sp>
    </p:spTree>
    <p:extLst>
      <p:ext uri="{BB962C8B-B14F-4D97-AF65-F5344CB8AC3E}">
        <p14:creationId xmlns:p14="http://schemas.microsoft.com/office/powerpoint/2010/main" val="71534550"/>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63462"/>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10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8" Type="http://schemas.openxmlformats.org/officeDocument/2006/relationships/hyperlink" Target="https://www.parl.ca/Content/Committee/441/AMAD/Reports/RP12234766/amadrp02/amadrp02-e.pdf" TargetMode="External"/><Relationship Id="rId3" Type="http://schemas.openxmlformats.org/officeDocument/2006/relationships/hyperlink" Target="https://www.canada.ca/en/health-canada/services/publications/health-system-services/model-practice-standard-medical-assistance-dying.html" TargetMode="External"/><Relationship Id="rId7" Type="http://schemas.openxmlformats.org/officeDocument/2006/relationships/hyperlink" Target="https://www.parl.ca/DocumentViewer/en/44-1/AMAD/report-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canada.ca/en/health-canada/corporate/about-health-canada/public-engagement/external-advisory-bodies/expert-panel-maid-mental-illness/final-report-expert-panel-maid-mental-illness.html" TargetMode="External"/><Relationship Id="rId5" Type="http://schemas.openxmlformats.org/officeDocument/2006/relationships/hyperlink" Target="https://www.parl.ca/DocumentViewer/en/44-1/AMAD/report-3/" TargetMode="External"/><Relationship Id="rId10" Type="http://schemas.openxmlformats.org/officeDocument/2006/relationships/hyperlink" Target="https://www.cps.sk.ca/iMIS/Documents/Legislation/Policies/POLICY%20-%20Informed%20Consent%20and%20Determining%20Capacity%20to%20Consent.pdf" TargetMode="External"/><Relationship Id="rId4" Type="http://schemas.openxmlformats.org/officeDocument/2006/relationships/hyperlink" Target="https://www.canada.ca/en/health-canada/services/publications/health-system-services/advice-profession-medical-assistance-dying.html" TargetMode="External"/><Relationship Id="rId9" Type="http://schemas.openxmlformats.org/officeDocument/2006/relationships/hyperlink" Target="https://www.cps.sk.ca/iMIS/Documents/Legislation/Policies/POLICY%20-%20MAiD%20-%20Patient%E2%80%99s%20Death%20is%20Reasonably%20Foreseeable.pdf"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xlsx"/><Relationship Id="rId1" Type="http://schemas.openxmlformats.org/officeDocument/2006/relationships/slideLayout" Target="../slideLayouts/slideLayout64.xml"/><Relationship Id="rId4" Type="http://schemas.openxmlformats.org/officeDocument/2006/relationships/hyperlink" Target="https://www150.statcan.gc.ca/t1/tbl1/en/tv.action?pid=1310039401"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s://www.canadianhealthcarenetwork.ca/quebec-wants-criminal-code-exemption-so-people-can-request-maid-advance?utm_source=swiftmail&amp;utm_medium=email&amp;utm_campaign=CHN_NL_Physician_DoctorDail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696200" cy="3048000"/>
          </a:xfrm>
        </p:spPr>
        <p:txBody>
          <a:bodyPr>
            <a:normAutofit/>
          </a:bodyPr>
          <a:lstStyle/>
          <a:p>
            <a:pPr algn="ctr"/>
            <a:r>
              <a:rPr lang="en-US" dirty="0">
                <a:solidFill>
                  <a:schemeClr val="tx1"/>
                </a:solidFill>
              </a:rPr>
              <a:t>Medical Assistance in Dying (MAID): An update</a:t>
            </a:r>
            <a:br>
              <a:rPr lang="en-US" dirty="0">
                <a:solidFill>
                  <a:schemeClr val="tx1"/>
                </a:solidFill>
              </a:rPr>
            </a:br>
            <a:r>
              <a:rPr lang="en-US" dirty="0">
                <a:solidFill>
                  <a:schemeClr val="tx1"/>
                </a:solidFill>
              </a:rPr>
              <a:t>April 7, 2023</a:t>
            </a:r>
            <a:endParaRPr lang="en-CA" sz="5400" dirty="0">
              <a:solidFill>
                <a:schemeClr val="tx1"/>
              </a:solidFill>
            </a:endParaRPr>
          </a:p>
        </p:txBody>
      </p:sp>
      <p:sp>
        <p:nvSpPr>
          <p:cNvPr id="7" name="Content Placeholder 6"/>
          <p:cNvSpPr>
            <a:spLocks noGrp="1"/>
          </p:cNvSpPr>
          <p:nvPr>
            <p:ph idx="1"/>
          </p:nvPr>
        </p:nvSpPr>
        <p:spPr>
          <a:xfrm>
            <a:off x="266700" y="3429000"/>
            <a:ext cx="8610600" cy="2895600"/>
          </a:xfrm>
        </p:spPr>
        <p:txBody>
          <a:bodyPr>
            <a:normAutofit fontScale="92500" lnSpcReduction="10000"/>
          </a:bodyPr>
          <a:lstStyle/>
          <a:p>
            <a:pPr marL="109728" indent="0" algn="ctr">
              <a:buNone/>
            </a:pPr>
            <a:r>
              <a:rPr lang="en-US" b="1" dirty="0"/>
              <a:t>Lilian Thorpe BSc Hon (U of Regina), MD and MSc (U of Toronto), PhD (Epidemiology), FRCP (Psychiatry)</a:t>
            </a:r>
          </a:p>
          <a:p>
            <a:pPr marL="109728" indent="0" algn="ctr">
              <a:buNone/>
            </a:pPr>
            <a:r>
              <a:rPr lang="en-US" dirty="0"/>
              <a:t>Professor, Departments of Psychiatry &amp;</a:t>
            </a:r>
          </a:p>
          <a:p>
            <a:pPr marL="109728" indent="0" algn="ctr">
              <a:buNone/>
            </a:pPr>
            <a:r>
              <a:rPr lang="en-US" dirty="0"/>
              <a:t>Community Health &amp; Epidemiology</a:t>
            </a:r>
          </a:p>
          <a:p>
            <a:pPr marL="109728" indent="0" algn="ctr">
              <a:buNone/>
            </a:pPr>
            <a:r>
              <a:rPr lang="en-US" dirty="0"/>
              <a:t>University of Saskatchewan</a:t>
            </a:r>
          </a:p>
          <a:p>
            <a:pPr marL="109728" indent="0" algn="ctr">
              <a:buNone/>
            </a:pPr>
            <a:r>
              <a:rPr lang="en-US" dirty="0"/>
              <a:t>Saskatchewan Health authority</a:t>
            </a:r>
          </a:p>
          <a:p>
            <a:endParaRPr lang="en-US" dirty="0"/>
          </a:p>
        </p:txBody>
      </p:sp>
    </p:spTree>
    <p:extLst>
      <p:ext uri="{BB962C8B-B14F-4D97-AF65-F5344CB8AC3E}">
        <p14:creationId xmlns:p14="http://schemas.microsoft.com/office/powerpoint/2010/main" val="3337694948"/>
      </p:ext>
    </p:extLst>
  </p:cSld>
  <p:clrMapOvr>
    <a:masterClrMapping/>
  </p:clrMapOvr>
  <mc:AlternateContent xmlns:mc="http://schemas.openxmlformats.org/markup-compatibility/2006" xmlns:p14="http://schemas.microsoft.com/office/powerpoint/2010/main">
    <mc:Choice Requires="p14">
      <p:transition spd="med" p14:dur="700" advClick="0" advTm="59560">
        <p:fade/>
      </p:transition>
    </mc:Choice>
    <mc:Fallback xmlns="">
      <p:transition spd="med" advClick="0" advTm="595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4" descr="DeathsCanadaLocationGraph"/>
          <p:cNvPicPr>
            <a:picLocks noChangeAspect="1" noChangeArrowheads="1"/>
          </p:cNvPicPr>
          <p:nvPr/>
        </p:nvPicPr>
        <p:blipFill>
          <a:blip r:embed="rId3">
            <a:extLst>
              <a:ext uri="{28A0092B-C50C-407E-A947-70E740481C1C}">
                <a14:useLocalDpi xmlns:a14="http://schemas.microsoft.com/office/drawing/2010/main" val="0"/>
              </a:ext>
            </a:extLst>
          </a:blip>
          <a:srcRect l="27867" t="11459" r="20126" b="55571"/>
          <a:stretch>
            <a:fillRect/>
          </a:stretch>
        </p:blipFill>
        <p:spPr bwMode="auto">
          <a:xfrm>
            <a:off x="468313" y="46038"/>
            <a:ext cx="8281987"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a:normAutofit fontScale="90000"/>
          </a:bodyPr>
          <a:lstStyle/>
          <a:p>
            <a:r>
              <a:rPr lang="en-US" dirty="0"/>
              <a:t>The Medications (in standardized kit from pharmacy)</a:t>
            </a:r>
          </a:p>
        </p:txBody>
      </p:sp>
      <p:sp>
        <p:nvSpPr>
          <p:cNvPr id="3" name="Content Placeholder 2"/>
          <p:cNvSpPr>
            <a:spLocks noGrp="1"/>
          </p:cNvSpPr>
          <p:nvPr>
            <p:ph idx="1"/>
          </p:nvPr>
        </p:nvSpPr>
        <p:spPr>
          <a:xfrm>
            <a:off x="152400" y="2145018"/>
            <a:ext cx="3810000" cy="3265182"/>
          </a:xfrm>
        </p:spPr>
        <p:txBody>
          <a:bodyPr>
            <a:normAutofit/>
          </a:bodyPr>
          <a:lstStyle/>
          <a:p>
            <a:r>
              <a:rPr lang="en-US" dirty="0"/>
              <a:t>Midazolam 10 mg </a:t>
            </a:r>
          </a:p>
          <a:p>
            <a:r>
              <a:rPr lang="en-US" dirty="0"/>
              <a:t>Lidocaine 40 mg</a:t>
            </a:r>
          </a:p>
          <a:p>
            <a:r>
              <a:rPr lang="en-US" dirty="0"/>
              <a:t>Propofol 1000 mg</a:t>
            </a:r>
          </a:p>
          <a:p>
            <a:r>
              <a:rPr lang="en-US" dirty="0"/>
              <a:t>Rocuronium 200 mg  </a:t>
            </a:r>
          </a:p>
          <a:p>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4309353" y="2743200"/>
            <a:ext cx="4597904" cy="2150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5221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09600"/>
            <a:ext cx="5105400" cy="1066800"/>
          </a:xfrm>
        </p:spPr>
        <p:txBody>
          <a:bodyPr>
            <a:normAutofit fontScale="90000"/>
          </a:bodyPr>
          <a:lstStyle/>
          <a:p>
            <a:r>
              <a:rPr lang="en-CA" dirty="0"/>
              <a:t>The Medical Certificate of Death</a:t>
            </a:r>
          </a:p>
        </p:txBody>
      </p:sp>
      <p:sp>
        <p:nvSpPr>
          <p:cNvPr id="3" name="Content Placeholder 2"/>
          <p:cNvSpPr>
            <a:spLocks noGrp="1"/>
          </p:cNvSpPr>
          <p:nvPr>
            <p:ph idx="1"/>
          </p:nvPr>
        </p:nvSpPr>
        <p:spPr>
          <a:xfrm>
            <a:off x="1219200" y="1828800"/>
            <a:ext cx="6298604" cy="4514056"/>
          </a:xfrm>
        </p:spPr>
        <p:txBody>
          <a:bodyPr/>
          <a:lstStyle/>
          <a:p>
            <a:r>
              <a:rPr lang="en-CA" dirty="0"/>
              <a:t>Cause of death:</a:t>
            </a:r>
          </a:p>
          <a:p>
            <a:pPr lvl="1"/>
            <a:r>
              <a:rPr lang="en-CA" dirty="0">
                <a:solidFill>
                  <a:schemeClr val="tx1"/>
                </a:solidFill>
              </a:rPr>
              <a:t>a) Drug toxicity </a:t>
            </a:r>
          </a:p>
          <a:p>
            <a:pPr lvl="1"/>
            <a:r>
              <a:rPr lang="en-CA" dirty="0">
                <a:solidFill>
                  <a:schemeClr val="tx1"/>
                </a:solidFill>
              </a:rPr>
              <a:t>b) Underlying medical cause precipitating MAiD request such as cancer</a:t>
            </a:r>
          </a:p>
          <a:p>
            <a:r>
              <a:rPr lang="en-CA" dirty="0"/>
              <a:t>Manner of death: </a:t>
            </a:r>
          </a:p>
          <a:p>
            <a:pPr lvl="1"/>
            <a:r>
              <a:rPr lang="en-US" dirty="0">
                <a:solidFill>
                  <a:schemeClr val="tx1"/>
                </a:solidFill>
              </a:rPr>
              <a:t>Unclassified (</a:t>
            </a:r>
            <a:r>
              <a:rPr lang="en-US" i="1" dirty="0">
                <a:solidFill>
                  <a:schemeClr val="tx1"/>
                </a:solidFill>
              </a:rPr>
              <a:t>Note-NOT suicide or euthanasia)</a:t>
            </a:r>
            <a:endParaRPr lang="en-CA" i="1" dirty="0">
              <a:solidFill>
                <a:schemeClr val="tx1"/>
              </a:solidFill>
            </a:endParaRPr>
          </a:p>
        </p:txBody>
      </p:sp>
    </p:spTree>
    <p:extLst>
      <p:ext uri="{BB962C8B-B14F-4D97-AF65-F5344CB8AC3E}">
        <p14:creationId xmlns:p14="http://schemas.microsoft.com/office/powerpoint/2010/main" val="24076223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1815" y="419128"/>
            <a:ext cx="8489731" cy="499357"/>
          </a:xfrm>
        </p:spPr>
        <p:txBody>
          <a:bodyPr>
            <a:normAutofit lnSpcReduction="10000"/>
          </a:bodyPr>
          <a:lstStyle/>
          <a:p>
            <a:r>
              <a:rPr lang="en-CA" dirty="0">
                <a:solidFill>
                  <a:srgbClr val="FFC000"/>
                </a:solidFill>
                <a:effectLst>
                  <a:outerShdw blurRad="38100" dist="38100" dir="2700000" algn="tl">
                    <a:srgbClr val="000000">
                      <a:alpha val="43137"/>
                    </a:srgbClr>
                  </a:outerShdw>
                </a:effectLst>
                <a:latin typeface="Calibri Light" panose="020F0302020204030204" pitchFamily="34" charset="0"/>
              </a:rPr>
              <a:t>Location of Provision</a:t>
            </a:r>
          </a:p>
        </p:txBody>
      </p:sp>
      <p:pic>
        <p:nvPicPr>
          <p:cNvPr id="3" name="Picture 2"/>
          <p:cNvPicPr>
            <a:picLocks noChangeAspect="1"/>
          </p:cNvPicPr>
          <p:nvPr/>
        </p:nvPicPr>
        <p:blipFill>
          <a:blip r:embed="rId3"/>
          <a:stretch>
            <a:fillRect/>
          </a:stretch>
        </p:blipFill>
        <p:spPr>
          <a:xfrm>
            <a:off x="1030058" y="1562027"/>
            <a:ext cx="6983881" cy="4248527"/>
          </a:xfrm>
          <a:prstGeom prst="rect">
            <a:avLst/>
          </a:prstGeom>
        </p:spPr>
      </p:pic>
    </p:spTree>
    <p:extLst>
      <p:ext uri="{BB962C8B-B14F-4D97-AF65-F5344CB8AC3E}">
        <p14:creationId xmlns:p14="http://schemas.microsoft.com/office/powerpoint/2010/main" val="38920475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7091" y="430703"/>
            <a:ext cx="8489731" cy="499357"/>
          </a:xfrm>
        </p:spPr>
        <p:txBody>
          <a:bodyPr>
            <a:normAutofit lnSpcReduction="10000"/>
          </a:bodyPr>
          <a:lstStyle/>
          <a:p>
            <a:r>
              <a:rPr lang="en-CA" dirty="0">
                <a:solidFill>
                  <a:srgbClr val="FFC000"/>
                </a:solidFill>
                <a:effectLst>
                  <a:outerShdw blurRad="38100" dist="38100" dir="2700000" algn="tl">
                    <a:srgbClr val="000000">
                      <a:alpha val="43137"/>
                    </a:srgbClr>
                  </a:outerShdw>
                </a:effectLst>
                <a:latin typeface="Calibri Light" panose="020F0302020204030204" pitchFamily="34" charset="0"/>
              </a:rPr>
              <a:t>Bereavement</a:t>
            </a:r>
          </a:p>
        </p:txBody>
      </p:sp>
      <p:sp>
        <p:nvSpPr>
          <p:cNvPr id="3" name="Text Placeholder 2"/>
          <p:cNvSpPr>
            <a:spLocks noGrp="1"/>
          </p:cNvSpPr>
          <p:nvPr>
            <p:ph type="body" sz="quarter" idx="12"/>
          </p:nvPr>
        </p:nvSpPr>
        <p:spPr>
          <a:xfrm>
            <a:off x="385887" y="1745740"/>
            <a:ext cx="8298719" cy="3835781"/>
          </a:xfrm>
        </p:spPr>
        <p:txBody>
          <a:bodyPr/>
          <a:lstStyle/>
          <a:p>
            <a:endParaRPr lang="en-US" sz="3000" dirty="0">
              <a:latin typeface="Calibri Light" panose="020F0302020204030204" pitchFamily="34" charset="0"/>
            </a:endParaRPr>
          </a:p>
          <a:p>
            <a:endParaRPr lang="en-US" sz="3000" dirty="0">
              <a:latin typeface="Calibri Light" panose="020F0302020204030204" pitchFamily="34" charset="0"/>
            </a:endParaRPr>
          </a:p>
          <a:p>
            <a:endParaRPr lang="en-US" sz="3000" dirty="0">
              <a:latin typeface="Calibri Light" panose="020F0302020204030204" pitchFamily="34" charset="0"/>
            </a:endParaRPr>
          </a:p>
          <a:p>
            <a:endParaRPr lang="en-US" sz="3000" dirty="0">
              <a:latin typeface="Calibri Light" panose="020F0302020204030204" pitchFamily="34" charset="0"/>
            </a:endParaRPr>
          </a:p>
        </p:txBody>
      </p:sp>
      <p:sp>
        <p:nvSpPr>
          <p:cNvPr id="4" name="Rectangle 3"/>
          <p:cNvSpPr/>
          <p:nvPr/>
        </p:nvSpPr>
        <p:spPr>
          <a:xfrm>
            <a:off x="542443" y="2180006"/>
            <a:ext cx="7811144" cy="3693319"/>
          </a:xfrm>
          <a:prstGeom prst="rect">
            <a:avLst/>
          </a:prstGeom>
        </p:spPr>
        <p:txBody>
          <a:bodyPr wrap="square">
            <a:spAutoFit/>
          </a:bodyPr>
          <a:lstStyle/>
          <a:p>
            <a:endParaRPr lang="en-US" dirty="0">
              <a:latin typeface="Calibri Light" panose="020F0302020204030204" pitchFamily="34" charset="0"/>
            </a:endParaRPr>
          </a:p>
          <a:p>
            <a:endParaRPr lang="en-US" dirty="0">
              <a:latin typeface="Calibri Light" panose="020F0302020204030204" pitchFamily="34" charset="0"/>
            </a:endParaRPr>
          </a:p>
          <a:p>
            <a:endParaRPr lang="en-US" dirty="0">
              <a:latin typeface="Calibri Light" panose="020F0302020204030204" pitchFamily="34" charset="0"/>
            </a:endParaRPr>
          </a:p>
          <a:p>
            <a:endParaRPr lang="en-US" dirty="0">
              <a:latin typeface="Calibri Light" panose="020F0302020204030204" pitchFamily="34" charset="0"/>
            </a:endParaRPr>
          </a:p>
          <a:p>
            <a:endParaRPr lang="en-US" dirty="0">
              <a:latin typeface="Calibri Light" panose="020F0302020204030204" pitchFamily="34" charset="0"/>
            </a:endParaRPr>
          </a:p>
          <a:p>
            <a:endParaRPr lang="en-US" dirty="0">
              <a:latin typeface="Calibri Light" panose="020F0302020204030204" pitchFamily="34" charset="0"/>
            </a:endParaRPr>
          </a:p>
          <a:p>
            <a:endParaRPr lang="en-US" dirty="0">
              <a:latin typeface="Calibri Light" panose="020F0302020204030204" pitchFamily="34" charset="0"/>
            </a:endParaRPr>
          </a:p>
          <a:p>
            <a:endParaRPr lang="en-US" dirty="0">
              <a:latin typeface="Calibri Light" panose="020F0302020204030204" pitchFamily="34" charset="0"/>
            </a:endParaRPr>
          </a:p>
          <a:p>
            <a:endParaRPr lang="en-US" dirty="0">
              <a:latin typeface="Calibri Light" panose="020F0302020204030204" pitchFamily="34" charset="0"/>
            </a:endParaRPr>
          </a:p>
          <a:p>
            <a:endParaRPr lang="en-US" dirty="0">
              <a:latin typeface="Calibri Light" panose="020F0302020204030204" pitchFamily="34" charset="0"/>
            </a:endParaRPr>
          </a:p>
          <a:p>
            <a:endParaRPr lang="en-US" dirty="0">
              <a:latin typeface="Calibri Light" panose="020F0302020204030204" pitchFamily="34" charset="0"/>
            </a:endParaRPr>
          </a:p>
          <a:p>
            <a:endParaRPr lang="en-US" dirty="0">
              <a:latin typeface="Calibri Light" panose="020F0302020204030204" pitchFamily="34" charset="0"/>
            </a:endParaRPr>
          </a:p>
          <a:p>
            <a:endParaRPr lang="en-US" dirty="0">
              <a:latin typeface="Calibri Light" panose="020F0302020204030204" pitchFamily="34" charset="0"/>
            </a:endParaRPr>
          </a:p>
        </p:txBody>
      </p:sp>
      <p:sp>
        <p:nvSpPr>
          <p:cNvPr id="8" name="Rectangle 7"/>
          <p:cNvSpPr/>
          <p:nvPr/>
        </p:nvSpPr>
        <p:spPr>
          <a:xfrm>
            <a:off x="542442" y="1502897"/>
            <a:ext cx="7997123" cy="4473019"/>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3000" dirty="0">
                <a:solidFill>
                  <a:srgbClr val="4C4C4C"/>
                </a:solidFill>
                <a:latin typeface="Calibri Light" panose="020F0302020204030204" pitchFamily="34" charset="0"/>
              </a:rPr>
              <a:t>Social Work bereavement follow up calls – identified complicated grief prioritized</a:t>
            </a:r>
          </a:p>
          <a:p>
            <a:pPr marL="228600" lvl="0" indent="-228600">
              <a:lnSpc>
                <a:spcPct val="90000"/>
              </a:lnSpc>
              <a:spcBef>
                <a:spcPts val="1000"/>
              </a:spcBef>
              <a:buFont typeface="Arial" panose="020B0604020202020204" pitchFamily="34" charset="0"/>
              <a:buChar char="•"/>
            </a:pPr>
            <a:r>
              <a:rPr lang="en-US" sz="3000" dirty="0">
                <a:solidFill>
                  <a:srgbClr val="4C4C4C"/>
                </a:solidFill>
                <a:latin typeface="Calibri Light" panose="020F0302020204030204" pitchFamily="34" charset="0"/>
              </a:rPr>
              <a:t>PMP Nurse provides some bereavement calls</a:t>
            </a:r>
          </a:p>
          <a:p>
            <a:pPr marL="228600" lvl="0" indent="-228600">
              <a:lnSpc>
                <a:spcPct val="90000"/>
              </a:lnSpc>
              <a:spcBef>
                <a:spcPts val="1000"/>
              </a:spcBef>
              <a:buFont typeface="Arial" panose="020B0604020202020204" pitchFamily="34" charset="0"/>
              <a:buChar char="•"/>
            </a:pPr>
            <a:r>
              <a:rPr lang="en-US" sz="3000" dirty="0">
                <a:solidFill>
                  <a:srgbClr val="4C4C4C"/>
                </a:solidFill>
                <a:latin typeface="Calibri Light" panose="020F0302020204030204" pitchFamily="34" charset="0"/>
              </a:rPr>
              <a:t>Bereavement mail out package to next of kin</a:t>
            </a:r>
          </a:p>
          <a:p>
            <a:pPr marL="228600" lvl="0" indent="-228600">
              <a:lnSpc>
                <a:spcPct val="90000"/>
              </a:lnSpc>
              <a:spcBef>
                <a:spcPts val="1000"/>
              </a:spcBef>
              <a:buFont typeface="Arial" panose="020B0604020202020204" pitchFamily="34" charset="0"/>
              <a:buChar char="•"/>
            </a:pPr>
            <a:r>
              <a:rPr lang="en-US" sz="3000" dirty="0">
                <a:solidFill>
                  <a:srgbClr val="4C4C4C"/>
                </a:solidFill>
                <a:latin typeface="Calibri Light" panose="020F0302020204030204" pitchFamily="34" charset="0"/>
              </a:rPr>
              <a:t>Social work facilitates bereaved to access existing supports (i.e. support groups, community resources, social workers, counsellors, spiritual)</a:t>
            </a:r>
          </a:p>
          <a:p>
            <a:pPr marL="228600" lvl="0" indent="-228600">
              <a:lnSpc>
                <a:spcPct val="90000"/>
              </a:lnSpc>
              <a:spcBef>
                <a:spcPts val="1000"/>
              </a:spcBef>
              <a:buFont typeface="Arial" panose="020B0604020202020204" pitchFamily="34" charset="0"/>
              <a:buChar char="•"/>
            </a:pPr>
            <a:r>
              <a:rPr lang="en-US" sz="3000" dirty="0">
                <a:solidFill>
                  <a:srgbClr val="4C4C4C"/>
                </a:solidFill>
                <a:latin typeface="Calibri Light" panose="020F0302020204030204" pitchFamily="34" charset="0"/>
              </a:rPr>
              <a:t>Families can contact PMP for grief support</a:t>
            </a:r>
          </a:p>
          <a:p>
            <a:pPr lvl="0">
              <a:lnSpc>
                <a:spcPct val="90000"/>
              </a:lnSpc>
              <a:spcBef>
                <a:spcPts val="1000"/>
              </a:spcBef>
            </a:pPr>
            <a:endParaRPr lang="en-US" sz="3000" dirty="0">
              <a:solidFill>
                <a:srgbClr val="4C4C4C"/>
              </a:solidFill>
              <a:latin typeface="Calibri Light" panose="020F0302020204030204" pitchFamily="34" charset="0"/>
            </a:endParaRPr>
          </a:p>
        </p:txBody>
      </p:sp>
    </p:spTree>
    <p:extLst>
      <p:ext uri="{BB962C8B-B14F-4D97-AF65-F5344CB8AC3E}">
        <p14:creationId xmlns:p14="http://schemas.microsoft.com/office/powerpoint/2010/main" val="20178306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95600"/>
            <a:ext cx="8229600" cy="1066800"/>
          </a:xfrm>
        </p:spPr>
        <p:txBody>
          <a:bodyPr>
            <a:normAutofit fontScale="90000"/>
          </a:bodyPr>
          <a:lstStyle/>
          <a:p>
            <a:r>
              <a:rPr lang="en-US" dirty="0"/>
              <a:t>How physicians and nurse practitioners can become assessors and providers</a:t>
            </a:r>
          </a:p>
        </p:txBody>
      </p:sp>
    </p:spTree>
    <p:extLst>
      <p:ext uri="{BB962C8B-B14F-4D97-AF65-F5344CB8AC3E}">
        <p14:creationId xmlns:p14="http://schemas.microsoft.com/office/powerpoint/2010/main" val="41771054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3747" y="841572"/>
            <a:ext cx="8349927" cy="4952325"/>
          </a:xfrm>
        </p:spPr>
        <p:txBody>
          <a:bodyPr/>
          <a:lstStyle/>
          <a:p>
            <a:pPr marL="457200" indent="-457200">
              <a:buFont typeface="Arial" panose="020B0604020202020204" pitchFamily="34" charset="0"/>
              <a:buChar char="•"/>
            </a:pPr>
            <a:r>
              <a:rPr lang="en-US" sz="3200" b="0" dirty="0">
                <a:solidFill>
                  <a:schemeClr val="tx1"/>
                </a:solidFill>
              </a:rPr>
              <a:t>SHA approval document</a:t>
            </a:r>
          </a:p>
          <a:p>
            <a:pPr marL="457200" indent="-457200">
              <a:buFont typeface="Arial" panose="020B0604020202020204" pitchFamily="34" charset="0"/>
              <a:buChar char="•"/>
            </a:pPr>
            <a:r>
              <a:rPr lang="en-US" sz="3200" b="0" dirty="0">
                <a:solidFill>
                  <a:schemeClr val="tx1"/>
                </a:solidFill>
              </a:rPr>
              <a:t>CPSS – Scope of practice </a:t>
            </a:r>
          </a:p>
          <a:p>
            <a:pPr marL="457200" indent="-457200">
              <a:buFont typeface="Arial" panose="020B0604020202020204" pitchFamily="34" charset="0"/>
              <a:buChar char="•"/>
            </a:pPr>
            <a:r>
              <a:rPr lang="en-US" sz="3200" b="0" dirty="0">
                <a:solidFill>
                  <a:schemeClr val="tx1"/>
                </a:solidFill>
              </a:rPr>
              <a:t>CPSS – sends their approval  - Send this to local practioner affairs for privileges. </a:t>
            </a:r>
            <a:r>
              <a:rPr lang="en-US" sz="3200" b="0" i="1" dirty="0">
                <a:solidFill>
                  <a:schemeClr val="tx1"/>
                </a:solidFill>
              </a:rPr>
              <a:t>**You must provide us with a copy showing confirmation of these privileges.</a:t>
            </a:r>
          </a:p>
          <a:p>
            <a:pPr marL="457200" indent="-457200">
              <a:buFont typeface="Arial" panose="020B0604020202020204" pitchFamily="34" charset="0"/>
              <a:buChar char="•"/>
            </a:pPr>
            <a:r>
              <a:rPr lang="en-US" sz="3200" b="0" dirty="0">
                <a:solidFill>
                  <a:schemeClr val="tx1"/>
                </a:solidFill>
              </a:rPr>
              <a:t>Shadowing opportunities</a:t>
            </a:r>
          </a:p>
          <a:p>
            <a:pPr marL="457200" indent="-457200">
              <a:buFont typeface="Arial" panose="020B0604020202020204" pitchFamily="34" charset="0"/>
              <a:buChar char="•"/>
            </a:pPr>
            <a:r>
              <a:rPr lang="en-US" sz="3200" b="0" dirty="0">
                <a:solidFill>
                  <a:schemeClr val="tx1"/>
                </a:solidFill>
              </a:rPr>
              <a:t>Creation of your forms – housed with the program and sent when arrangements made for assessments</a:t>
            </a:r>
          </a:p>
          <a:p>
            <a:endParaRPr lang="en-US" b="0" dirty="0">
              <a:solidFill>
                <a:schemeClr val="tx1"/>
              </a:solidFill>
            </a:endParaRPr>
          </a:p>
          <a:p>
            <a:pPr marL="457200" indent="-457200">
              <a:buFont typeface="Arial" panose="020B0604020202020204" pitchFamily="34" charset="0"/>
              <a:buChar char="•"/>
            </a:pPr>
            <a:endParaRPr lang="en-US" b="0" dirty="0">
              <a:solidFill>
                <a:schemeClr val="tx1"/>
              </a:solidFill>
            </a:endParaRPr>
          </a:p>
        </p:txBody>
      </p:sp>
      <p:sp>
        <p:nvSpPr>
          <p:cNvPr id="3" name="Text Placeholder 2"/>
          <p:cNvSpPr>
            <a:spLocks noGrp="1"/>
          </p:cNvSpPr>
          <p:nvPr>
            <p:ph type="body" sz="quarter" idx="10"/>
          </p:nvPr>
        </p:nvSpPr>
        <p:spPr/>
        <p:txBody>
          <a:bodyPr/>
          <a:lstStyle/>
          <a:p>
            <a:r>
              <a:rPr lang="en-US" dirty="0"/>
              <a:t>Next steps to Onboarding</a:t>
            </a:r>
          </a:p>
        </p:txBody>
      </p:sp>
    </p:spTree>
    <p:extLst>
      <p:ext uri="{BB962C8B-B14F-4D97-AF65-F5344CB8AC3E}">
        <p14:creationId xmlns:p14="http://schemas.microsoft.com/office/powerpoint/2010/main" val="38765872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9220200" cy="990600"/>
          </a:xfrm>
        </p:spPr>
        <p:txBody>
          <a:bodyPr>
            <a:normAutofit/>
          </a:bodyPr>
          <a:lstStyle/>
          <a:p>
            <a:pPr algn="ctr"/>
            <a:r>
              <a:rPr lang="en-US" sz="2800" dirty="0"/>
              <a:t>Practitioner Agreement for MAID Practitioners</a:t>
            </a:r>
          </a:p>
        </p:txBody>
      </p:sp>
      <p:sp>
        <p:nvSpPr>
          <p:cNvPr id="5" name="Content Placeholder 4"/>
          <p:cNvSpPr>
            <a:spLocks noGrp="1"/>
          </p:cNvSpPr>
          <p:nvPr>
            <p:ph idx="1"/>
          </p:nvPr>
        </p:nvSpPr>
        <p:spPr>
          <a:xfrm>
            <a:off x="76200" y="838200"/>
            <a:ext cx="8991600" cy="5650468"/>
          </a:xfrm>
        </p:spPr>
        <p:txBody>
          <a:bodyPr>
            <a:normAutofit fontScale="55000" lnSpcReduction="20000"/>
          </a:bodyPr>
          <a:lstStyle/>
          <a:p>
            <a:pPr marL="109728" indent="0">
              <a:buNone/>
            </a:pPr>
            <a:r>
              <a:rPr lang="en-US" sz="3300" dirty="0"/>
              <a:t>All practitioners who participate with this additional scope of practice, as either an assessor or provider of Medical Assistance in Dying to patients shall:</a:t>
            </a:r>
          </a:p>
          <a:p>
            <a:pPr marL="109728" indent="0">
              <a:buNone/>
            </a:pPr>
            <a:r>
              <a:rPr lang="en-US" sz="3300" dirty="0"/>
              <a:t>1.	Adhere to the provincial and federal legislative requirements in the assessment and delivery of Medical Assistance in Dying;</a:t>
            </a:r>
          </a:p>
          <a:p>
            <a:pPr marL="109728" indent="0">
              <a:buNone/>
            </a:pPr>
            <a:r>
              <a:rPr lang="en-US" sz="3300" dirty="0"/>
              <a:t>2.	Is aware of and will follow the policy/guidelines put forth by their regulatory body (College of Physician and Surgeons of Saskatchewan/College of Registered Nurses of Saskatchewan regarding Medical Assistance in Dying in Saskatchewan;</a:t>
            </a:r>
          </a:p>
          <a:p>
            <a:pPr marL="109728" indent="0">
              <a:buNone/>
            </a:pPr>
            <a:r>
              <a:rPr lang="en-US" sz="3300" dirty="0"/>
              <a:t>3.	Cooperates with the Provincial Medical Assistance in Dying Program (MAID) in aspects of care coordination in terms of responding to requests for assessors and providers;</a:t>
            </a:r>
          </a:p>
          <a:p>
            <a:pPr marL="109728" indent="0">
              <a:buNone/>
            </a:pPr>
            <a:r>
              <a:rPr lang="en-US" sz="3300" dirty="0"/>
              <a:t>4.	Provides timely completion and submission of documents back to the Provincial Program. </a:t>
            </a:r>
          </a:p>
          <a:p>
            <a:pPr marL="109728" indent="0">
              <a:buNone/>
            </a:pPr>
            <a:r>
              <a:rPr lang="en-US" sz="3300" dirty="0"/>
              <a:t>5.	Keeps self-current on legislative processes and seeks out support available within the MAID program.  Will engage with the MAID medical director for practice concerns or MAID program manager for operational concerns or questions.</a:t>
            </a:r>
          </a:p>
          <a:p>
            <a:pPr marL="109728" indent="0">
              <a:buNone/>
            </a:pPr>
            <a:r>
              <a:rPr lang="en-US" sz="3300" dirty="0"/>
              <a:t>6.	Understands that in accordance with Saskatchewan Health Authority (SHA) privacy guidelines, no patient information will be sent to non-SHA addresses;</a:t>
            </a:r>
          </a:p>
          <a:p>
            <a:pPr marL="109728" indent="0">
              <a:buNone/>
            </a:pPr>
            <a:r>
              <a:rPr lang="en-US" sz="3300" dirty="0"/>
              <a:t>7.	Provincial Provider/Assessor Committee Meetings are offered quarterly to all SHA Provider/Assessors    </a:t>
            </a:r>
          </a:p>
          <a:p>
            <a:pPr marL="109728" indent="0">
              <a:buNone/>
            </a:pPr>
            <a:r>
              <a:rPr lang="en-US" sz="3300" dirty="0"/>
              <a:t>8.	I will update the MAID program of any changes to my contact information or practice.</a:t>
            </a:r>
          </a:p>
          <a:p>
            <a:pPr marL="109728" indent="0">
              <a:buNone/>
            </a:pPr>
            <a:r>
              <a:rPr lang="en-US" sz="3300" dirty="0"/>
              <a:t>9.	For physicians only - I am aware that I am responsible for obtaining privileges within my own Practitioner Staff Affairs area.</a:t>
            </a:r>
          </a:p>
          <a:p>
            <a:endParaRPr lang="en-US" dirty="0"/>
          </a:p>
        </p:txBody>
      </p:sp>
      <p:sp>
        <p:nvSpPr>
          <p:cNvPr id="6" name="TextBox 5"/>
          <p:cNvSpPr txBox="1"/>
          <p:nvPr/>
        </p:nvSpPr>
        <p:spPr>
          <a:xfrm>
            <a:off x="2438400" y="6488668"/>
            <a:ext cx="4057521" cy="369332"/>
          </a:xfrm>
          <a:prstGeom prst="rect">
            <a:avLst/>
          </a:prstGeom>
          <a:noFill/>
        </p:spPr>
        <p:txBody>
          <a:bodyPr wrap="none" rtlCol="0">
            <a:spAutoFit/>
          </a:bodyPr>
          <a:lstStyle/>
          <a:p>
            <a:r>
              <a:rPr lang="en-US" dirty="0"/>
              <a:t>Provincial MAID Program, June 2023</a:t>
            </a:r>
          </a:p>
        </p:txBody>
      </p:sp>
    </p:spTree>
    <p:extLst>
      <p:ext uri="{BB962C8B-B14F-4D97-AF65-F5344CB8AC3E}">
        <p14:creationId xmlns:p14="http://schemas.microsoft.com/office/powerpoint/2010/main" val="24353542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9220200" cy="990600"/>
          </a:xfrm>
        </p:spPr>
        <p:txBody>
          <a:bodyPr>
            <a:normAutofit/>
          </a:bodyPr>
          <a:lstStyle/>
          <a:p>
            <a:pPr algn="ctr"/>
            <a:r>
              <a:rPr lang="en-US" sz="2800" dirty="0"/>
              <a:t>Practitioner Agreement for MAID Practitioners</a:t>
            </a:r>
          </a:p>
        </p:txBody>
      </p:sp>
      <p:sp>
        <p:nvSpPr>
          <p:cNvPr id="5" name="Content Placeholder 4"/>
          <p:cNvSpPr>
            <a:spLocks noGrp="1"/>
          </p:cNvSpPr>
          <p:nvPr>
            <p:ph idx="1"/>
          </p:nvPr>
        </p:nvSpPr>
        <p:spPr>
          <a:xfrm>
            <a:off x="38100" y="1234849"/>
            <a:ext cx="8953500" cy="4861151"/>
          </a:xfrm>
        </p:spPr>
        <p:txBody>
          <a:bodyPr>
            <a:normAutofit fontScale="55000" lnSpcReduction="20000"/>
          </a:bodyPr>
          <a:lstStyle/>
          <a:p>
            <a:pPr marL="109728" indent="0">
              <a:buNone/>
            </a:pPr>
            <a:r>
              <a:rPr lang="en-US" dirty="0"/>
              <a:t>	I would like to be a MAID assessor (only)                                    I am a Nurse Practitioner</a:t>
            </a:r>
          </a:p>
          <a:p>
            <a:pPr marL="109728" indent="0">
              <a:buNone/>
            </a:pPr>
            <a:r>
              <a:rPr lang="en-US" dirty="0"/>
              <a:t>	I would like to be a MAID assessor and provider                       I am a Physician</a:t>
            </a:r>
          </a:p>
          <a:p>
            <a:endParaRPr lang="en-US" dirty="0"/>
          </a:p>
          <a:p>
            <a:pPr marL="109728" indent="0">
              <a:buNone/>
            </a:pPr>
            <a:r>
              <a:rPr lang="en-US" dirty="0"/>
              <a:t>Applicant Name (please print legibly):_________________________________________</a:t>
            </a:r>
          </a:p>
          <a:p>
            <a:pPr marL="109728" indent="0">
              <a:buNone/>
            </a:pPr>
            <a:endParaRPr lang="en-US" dirty="0"/>
          </a:p>
          <a:p>
            <a:pPr marL="109728" indent="0">
              <a:buNone/>
            </a:pPr>
            <a:r>
              <a:rPr lang="en-US" dirty="0"/>
              <a:t>Applicant Signature:  ____________________________________ Date:  ______________</a:t>
            </a:r>
          </a:p>
          <a:p>
            <a:pPr marL="109728" indent="0">
              <a:buNone/>
            </a:pPr>
            <a:r>
              <a:rPr lang="en-US" dirty="0"/>
              <a:t>                                                                                                                                                  (YYYY/MM/DD))</a:t>
            </a:r>
          </a:p>
          <a:p>
            <a:pPr marL="109728" indent="0">
              <a:buNone/>
            </a:pPr>
            <a:r>
              <a:rPr lang="en-US" dirty="0"/>
              <a:t>The above named practitioner has agreed to work within the parameters of this agreement.</a:t>
            </a:r>
          </a:p>
          <a:p>
            <a:endParaRPr lang="en-US" dirty="0"/>
          </a:p>
          <a:p>
            <a:pPr marL="109728" indent="0">
              <a:buNone/>
            </a:pPr>
            <a:r>
              <a:rPr lang="en-US" dirty="0"/>
              <a:t>They are approved for participation in Medical Assistance in Dying with the Saskatchewan Health Authority</a:t>
            </a:r>
          </a:p>
          <a:p>
            <a:endParaRPr lang="en-US" dirty="0"/>
          </a:p>
          <a:p>
            <a:pPr marL="109728" indent="0">
              <a:buNone/>
            </a:pPr>
            <a:r>
              <a:rPr lang="en-US" dirty="0"/>
              <a:t>Signature:  _________________________________________   Date:  _____________             </a:t>
            </a:r>
          </a:p>
          <a:p>
            <a:pPr marL="109728" indent="0">
              <a:buNone/>
            </a:pPr>
            <a:r>
              <a:rPr lang="en-US" dirty="0"/>
              <a:t>Dr. Michele Jagga, Medical Director                                                              (YYYY/MM/DD))</a:t>
            </a:r>
          </a:p>
          <a:p>
            <a:pPr marL="109728" indent="0">
              <a:buNone/>
            </a:pPr>
            <a:r>
              <a:rPr lang="en-US" dirty="0"/>
              <a:t>Provincial Medical Assistance in Dying Program</a:t>
            </a:r>
          </a:p>
          <a:p>
            <a:endParaRPr lang="en-US" dirty="0"/>
          </a:p>
          <a:p>
            <a:r>
              <a:rPr lang="en-US" dirty="0"/>
              <a:t>Please send completed form to:</a:t>
            </a:r>
          </a:p>
          <a:p>
            <a:r>
              <a:rPr lang="en-US" dirty="0"/>
              <a:t>Laurie.bradrichards@saskatchewanhealthauthority.ca  or fax Toll-Free Fax:  1-833-837-9006</a:t>
            </a:r>
          </a:p>
          <a:p>
            <a:endParaRPr lang="en-US" dirty="0"/>
          </a:p>
        </p:txBody>
      </p:sp>
      <p:sp>
        <p:nvSpPr>
          <p:cNvPr id="6" name="TextBox 5"/>
          <p:cNvSpPr txBox="1"/>
          <p:nvPr/>
        </p:nvSpPr>
        <p:spPr>
          <a:xfrm>
            <a:off x="2438400" y="6488668"/>
            <a:ext cx="4057521" cy="369332"/>
          </a:xfrm>
          <a:prstGeom prst="rect">
            <a:avLst/>
          </a:prstGeom>
          <a:noFill/>
        </p:spPr>
        <p:txBody>
          <a:bodyPr wrap="none" rtlCol="0">
            <a:spAutoFit/>
          </a:bodyPr>
          <a:lstStyle/>
          <a:p>
            <a:r>
              <a:rPr lang="en-US" dirty="0"/>
              <a:t>Provincial MAID Program, June 2023</a:t>
            </a:r>
          </a:p>
        </p:txBody>
      </p:sp>
    </p:spTree>
    <p:extLst>
      <p:ext uri="{BB962C8B-B14F-4D97-AF65-F5344CB8AC3E}">
        <p14:creationId xmlns:p14="http://schemas.microsoft.com/office/powerpoint/2010/main" val="10092332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r>
              <a:rPr lang="en-US" dirty="0"/>
              <a:t>Discussion</a:t>
            </a:r>
          </a:p>
        </p:txBody>
      </p:sp>
    </p:spTree>
    <p:extLst>
      <p:ext uri="{BB962C8B-B14F-4D97-AF65-F5344CB8AC3E}">
        <p14:creationId xmlns:p14="http://schemas.microsoft.com/office/powerpoint/2010/main" val="337217818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374F-C974-D14C-23D5-225BB81C1248}"/>
              </a:ext>
            </a:extLst>
          </p:cNvPr>
          <p:cNvSpPr>
            <a:spLocks noGrp="1"/>
          </p:cNvSpPr>
          <p:nvPr>
            <p:ph type="title"/>
          </p:nvPr>
        </p:nvSpPr>
        <p:spPr>
          <a:xfrm>
            <a:off x="609600" y="2895600"/>
            <a:ext cx="8229600" cy="1143000"/>
          </a:xfrm>
        </p:spPr>
        <p:txBody>
          <a:bodyPr>
            <a:normAutofit fontScale="90000"/>
          </a:bodyPr>
          <a:lstStyle/>
          <a:p>
            <a:r>
              <a:rPr lang="en-CA" dirty="0"/>
              <a:t>Slides for those with special interest</a:t>
            </a:r>
            <a:endParaRPr lang="en-US" dirty="0"/>
          </a:p>
        </p:txBody>
      </p:sp>
    </p:spTree>
    <p:extLst>
      <p:ext uri="{BB962C8B-B14F-4D97-AF65-F5344CB8AC3E}">
        <p14:creationId xmlns:p14="http://schemas.microsoft.com/office/powerpoint/2010/main" val="24901056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439378513"/>
              </p:ext>
            </p:extLst>
          </p:nvPr>
        </p:nvGraphicFramePr>
        <p:xfrm>
          <a:off x="152400" y="304800"/>
          <a:ext cx="89916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81000" y="6248400"/>
            <a:ext cx="8451353" cy="338554"/>
          </a:xfrm>
          <a:prstGeom prst="rect">
            <a:avLst/>
          </a:prstGeom>
          <a:noFill/>
        </p:spPr>
        <p:txBody>
          <a:bodyPr wrap="none" rtlCol="0">
            <a:spAutoFit/>
          </a:bodyPr>
          <a:lstStyle/>
          <a:p>
            <a:r>
              <a:rPr lang="en-US" sz="1600" dirty="0"/>
              <a:t>Statistics Canada. Table 13-10-0715-01  Deaths, by place of death (hospital or non-hospital)</a:t>
            </a:r>
          </a:p>
        </p:txBody>
      </p:sp>
    </p:spTree>
    <p:extLst>
      <p:ext uri="{BB962C8B-B14F-4D97-AF65-F5344CB8AC3E}">
        <p14:creationId xmlns:p14="http://schemas.microsoft.com/office/powerpoint/2010/main" val="42266491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54DC4-109B-8B73-EEC6-67D88099D9C8}"/>
              </a:ext>
            </a:extLst>
          </p:cNvPr>
          <p:cNvSpPr>
            <a:spLocks noGrp="1"/>
          </p:cNvSpPr>
          <p:nvPr>
            <p:ph type="title"/>
          </p:nvPr>
        </p:nvSpPr>
        <p:spPr>
          <a:xfrm>
            <a:off x="0" y="51741"/>
            <a:ext cx="9067800" cy="1231991"/>
          </a:xfrm>
        </p:spPr>
        <p:txBody>
          <a:bodyPr>
            <a:noAutofit/>
          </a:bodyPr>
          <a:lstStyle/>
          <a:p>
            <a:pPr algn="ctr"/>
            <a:r>
              <a:rPr lang="en-US" sz="3200" dirty="0"/>
              <a:t>Special Joint Committee on MAID(AMAD) COMMITTEE REPORT-2: ADVANCE REQUESTS</a:t>
            </a:r>
          </a:p>
        </p:txBody>
      </p:sp>
      <p:sp>
        <p:nvSpPr>
          <p:cNvPr id="3" name="Content Placeholder 2">
            <a:extLst>
              <a:ext uri="{FF2B5EF4-FFF2-40B4-BE49-F238E27FC236}">
                <a16:creationId xmlns:a16="http://schemas.microsoft.com/office/drawing/2014/main" id="{5DFDC99A-B94A-B832-DA53-4EFE3EF95A47}"/>
              </a:ext>
            </a:extLst>
          </p:cNvPr>
          <p:cNvSpPr>
            <a:spLocks noGrp="1"/>
          </p:cNvSpPr>
          <p:nvPr>
            <p:ph idx="1"/>
          </p:nvPr>
        </p:nvSpPr>
        <p:spPr>
          <a:xfrm>
            <a:off x="152400" y="1371600"/>
            <a:ext cx="8686800" cy="5029200"/>
          </a:xfrm>
        </p:spPr>
        <p:txBody>
          <a:bodyPr>
            <a:normAutofit fontScale="77500" lnSpcReduction="20000"/>
          </a:bodyPr>
          <a:lstStyle/>
          <a:p>
            <a:pPr marL="109728" indent="0">
              <a:buNone/>
            </a:pPr>
            <a:r>
              <a:rPr lang="en-US" dirty="0"/>
              <a:t>Recommendation 21</a:t>
            </a:r>
          </a:p>
          <a:p>
            <a:r>
              <a:rPr lang="en-US" dirty="0"/>
              <a:t>That the Government of Canada amend the Criminal Code to allow for advance requests following a diagnosis of a serious and incurable medical condition disease, or disorder leading to incapacity.</a:t>
            </a:r>
          </a:p>
          <a:p>
            <a:pPr marL="109728" indent="0">
              <a:buNone/>
            </a:pPr>
            <a:r>
              <a:rPr lang="en-US" dirty="0"/>
              <a:t>Recommendation 22</a:t>
            </a:r>
          </a:p>
          <a:p>
            <a:r>
              <a:rPr lang="en-US" dirty="0"/>
              <a:t>That the Government of Canada work with provinces and territories, regulatory authorities, provincial and territorial law societies and stakeholders to adopt the necessary safeguards for advance requests.</a:t>
            </a:r>
          </a:p>
          <a:p>
            <a:pPr marL="109728" indent="0">
              <a:buNone/>
            </a:pPr>
            <a:r>
              <a:rPr lang="en-US" dirty="0"/>
              <a:t>Recommendation 23</a:t>
            </a:r>
          </a:p>
          <a:p>
            <a:r>
              <a:rPr lang="en-US" dirty="0"/>
              <a:t>That the Government of Canada work with the provinces and territories and regulatory authorities to develop a framework for interprovincial recognition of advance requests.</a:t>
            </a:r>
          </a:p>
        </p:txBody>
      </p:sp>
      <p:sp>
        <p:nvSpPr>
          <p:cNvPr id="4" name="TextBox 3">
            <a:extLst>
              <a:ext uri="{FF2B5EF4-FFF2-40B4-BE49-F238E27FC236}">
                <a16:creationId xmlns:a16="http://schemas.microsoft.com/office/drawing/2014/main" id="{DC207F87-5113-7CB7-C41C-F723512F7C74}"/>
              </a:ext>
            </a:extLst>
          </p:cNvPr>
          <p:cNvSpPr txBox="1"/>
          <p:nvPr/>
        </p:nvSpPr>
        <p:spPr>
          <a:xfrm>
            <a:off x="726235" y="6488668"/>
            <a:ext cx="7691529" cy="369332"/>
          </a:xfrm>
          <a:prstGeom prst="rect">
            <a:avLst/>
          </a:prstGeom>
          <a:noFill/>
        </p:spPr>
        <p:txBody>
          <a:bodyPr wrap="none" rtlCol="0">
            <a:spAutoFit/>
          </a:bodyPr>
          <a:lstStyle/>
          <a:p>
            <a:r>
              <a:rPr lang="en-US"/>
              <a:t>https://parl.ca/DocumentViewer/en/44-1/AMAD/report-2/page-165#43</a:t>
            </a:r>
            <a:endParaRPr lang="en-US" dirty="0"/>
          </a:p>
        </p:txBody>
      </p:sp>
    </p:spTree>
    <p:extLst>
      <p:ext uri="{BB962C8B-B14F-4D97-AF65-F5344CB8AC3E}">
        <p14:creationId xmlns:p14="http://schemas.microsoft.com/office/powerpoint/2010/main" val="312989748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638" y="381000"/>
            <a:ext cx="8229600" cy="1066800"/>
          </a:xfrm>
        </p:spPr>
        <p:txBody>
          <a:bodyPr/>
          <a:lstStyle/>
          <a:p>
            <a:pPr algn="ctr"/>
            <a:r>
              <a:rPr lang="en-US" dirty="0"/>
              <a:t>MAID and Organ Donation</a:t>
            </a:r>
          </a:p>
        </p:txBody>
      </p:sp>
      <p:sp>
        <p:nvSpPr>
          <p:cNvPr id="3" name="Content Placeholder 2"/>
          <p:cNvSpPr>
            <a:spLocks noGrp="1"/>
          </p:cNvSpPr>
          <p:nvPr>
            <p:ph idx="1"/>
          </p:nvPr>
        </p:nvSpPr>
        <p:spPr>
          <a:xfrm>
            <a:off x="1678557" y="2209800"/>
            <a:ext cx="5789762" cy="2855976"/>
          </a:xfrm>
        </p:spPr>
        <p:txBody>
          <a:bodyPr>
            <a:normAutofit/>
          </a:bodyPr>
          <a:lstStyle/>
          <a:p>
            <a:pPr marL="109728" indent="0" algn="ctr">
              <a:buNone/>
            </a:pPr>
            <a:r>
              <a:rPr lang="en-US" sz="3600" dirty="0"/>
              <a:t>Summary of Original and New/Updated Recommendations</a:t>
            </a:r>
          </a:p>
        </p:txBody>
      </p:sp>
      <p:sp>
        <p:nvSpPr>
          <p:cNvPr id="4" name="TextBox 3"/>
          <p:cNvSpPr txBox="1"/>
          <p:nvPr/>
        </p:nvSpPr>
        <p:spPr>
          <a:xfrm>
            <a:off x="228600" y="5504610"/>
            <a:ext cx="8823249" cy="646331"/>
          </a:xfrm>
          <a:prstGeom prst="rect">
            <a:avLst/>
          </a:prstGeom>
          <a:noFill/>
        </p:spPr>
        <p:txBody>
          <a:bodyPr wrap="none" rtlCol="0">
            <a:spAutoFit/>
          </a:bodyPr>
          <a:lstStyle/>
          <a:p>
            <a:r>
              <a:rPr lang="en-US" dirty="0"/>
              <a:t>Wiebe K et al. Deceased organ and tissue donation after medical assistance in dying: </a:t>
            </a:r>
          </a:p>
          <a:p>
            <a:r>
              <a:rPr lang="en-US" dirty="0"/>
              <a:t>2023 updated guidance for policy. CMAJ June 26, 2023 195 (25) E870-E878</a:t>
            </a:r>
          </a:p>
        </p:txBody>
      </p:sp>
    </p:spTree>
    <p:extLst>
      <p:ext uri="{BB962C8B-B14F-4D97-AF65-F5344CB8AC3E}">
        <p14:creationId xmlns:p14="http://schemas.microsoft.com/office/powerpoint/2010/main" val="41818783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39806" cy="1524000"/>
          </a:xfrm>
        </p:spPr>
        <p:txBody>
          <a:bodyPr>
            <a:normAutofit/>
          </a:bodyPr>
          <a:lstStyle/>
          <a:p>
            <a:pPr algn="ctr"/>
            <a:r>
              <a:rPr lang="en-US" dirty="0"/>
              <a:t>Deceased organ donation in conscious and competent patients</a:t>
            </a:r>
          </a:p>
        </p:txBody>
      </p:sp>
      <p:sp>
        <p:nvSpPr>
          <p:cNvPr id="3" name="Content Placeholder 2"/>
          <p:cNvSpPr>
            <a:spLocks noGrp="1"/>
          </p:cNvSpPr>
          <p:nvPr>
            <p:ph idx="1"/>
          </p:nvPr>
        </p:nvSpPr>
        <p:spPr>
          <a:xfrm>
            <a:off x="415506" y="2514600"/>
            <a:ext cx="8423694" cy="2667000"/>
          </a:xfrm>
        </p:spPr>
        <p:txBody>
          <a:bodyPr/>
          <a:lstStyle/>
          <a:p>
            <a:r>
              <a:rPr lang="en-US" dirty="0"/>
              <a:t>Deceased organ donation in conscious and competent patients</a:t>
            </a:r>
          </a:p>
          <a:p>
            <a:r>
              <a:rPr lang="en-US" dirty="0"/>
              <a:t>Before consenting to WLSM or </a:t>
            </a:r>
            <a:r>
              <a:rPr lang="en-US" dirty="0" err="1"/>
              <a:t>MAiD</a:t>
            </a:r>
            <a:r>
              <a:rPr lang="en-US" dirty="0"/>
              <a:t>, patients should carefully consider all end-of-life options with their physician or health care professional.</a:t>
            </a:r>
          </a:p>
        </p:txBody>
      </p:sp>
      <p:sp>
        <p:nvSpPr>
          <p:cNvPr id="4" name="TextBox 3"/>
          <p:cNvSpPr txBox="1"/>
          <p:nvPr/>
        </p:nvSpPr>
        <p:spPr>
          <a:xfrm>
            <a:off x="226370" y="6211669"/>
            <a:ext cx="8823249" cy="646331"/>
          </a:xfrm>
          <a:prstGeom prst="rect">
            <a:avLst/>
          </a:prstGeom>
          <a:noFill/>
        </p:spPr>
        <p:txBody>
          <a:bodyPr wrap="none" rtlCol="0">
            <a:spAutoFit/>
          </a:bodyPr>
          <a:lstStyle/>
          <a:p>
            <a:r>
              <a:rPr lang="en-US" dirty="0"/>
              <a:t>Wiebe K et al. Deceased organ and tissue donation after medical assistance in dying: </a:t>
            </a:r>
          </a:p>
          <a:p>
            <a:r>
              <a:rPr lang="en-US" dirty="0"/>
              <a:t>2023 updated guidance for policy. CMAJ June 26, 2023 195 (25) E870-E878</a:t>
            </a:r>
          </a:p>
        </p:txBody>
      </p:sp>
    </p:spTree>
    <p:extLst>
      <p:ext uri="{BB962C8B-B14F-4D97-AF65-F5344CB8AC3E}">
        <p14:creationId xmlns:p14="http://schemas.microsoft.com/office/powerpoint/2010/main" val="320171774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506" y="152400"/>
            <a:ext cx="8229600" cy="1066800"/>
          </a:xfrm>
        </p:spPr>
        <p:txBody>
          <a:bodyPr>
            <a:normAutofit fontScale="90000"/>
          </a:bodyPr>
          <a:lstStyle/>
          <a:p>
            <a:pPr algn="ctr"/>
            <a:r>
              <a:rPr lang="en-US" dirty="0"/>
              <a:t>Referral to an organ donation organization</a:t>
            </a:r>
          </a:p>
        </p:txBody>
      </p:sp>
      <p:sp>
        <p:nvSpPr>
          <p:cNvPr id="3" name="Content Placeholder 2"/>
          <p:cNvSpPr>
            <a:spLocks noGrp="1"/>
          </p:cNvSpPr>
          <p:nvPr>
            <p:ph idx="1"/>
          </p:nvPr>
        </p:nvSpPr>
        <p:spPr>
          <a:xfrm>
            <a:off x="381000" y="1447800"/>
            <a:ext cx="8458200" cy="4572000"/>
          </a:xfrm>
        </p:spPr>
        <p:txBody>
          <a:bodyPr>
            <a:normAutofit fontScale="77500" lnSpcReduction="20000"/>
          </a:bodyPr>
          <a:lstStyle/>
          <a:p>
            <a:r>
              <a:rPr lang="en-US" dirty="0"/>
              <a:t>Referral to the organ donation organization should occur as soon as is practical after the decision to proceed with WLSM or determination of eligibility for </a:t>
            </a:r>
            <a:r>
              <a:rPr lang="en-US" dirty="0" err="1"/>
              <a:t>MAiD</a:t>
            </a:r>
            <a:r>
              <a:rPr lang="en-US" dirty="0"/>
              <a:t>. Preliminary evaluation of the patient’s eligibility to donate should be performed before the donation approach, if possible. This avoids the potential distress of making a request or obtaining consent for donation only to have to inform the patient that they are medically or logistically ineligible.</a:t>
            </a:r>
          </a:p>
          <a:p>
            <a:r>
              <a:rPr lang="en-US" dirty="0"/>
              <a:t>New - All Track Two Patients should be referred to the provincial organ donation organization for  information-sharing if a patient initiates a donation discussion, regardless of when this discussion occurs within the 90-day assessment period.</a:t>
            </a:r>
          </a:p>
          <a:p>
            <a:r>
              <a:rPr lang="en-US" dirty="0"/>
              <a:t>New - All Track Two Patients should be referred to the provincial organ donation organization for information-sharing after a patient initiates a donation discussion, regardless of when this occurs within the 90-day assessment period.</a:t>
            </a:r>
          </a:p>
        </p:txBody>
      </p:sp>
      <p:sp>
        <p:nvSpPr>
          <p:cNvPr id="4" name="TextBox 3"/>
          <p:cNvSpPr txBox="1"/>
          <p:nvPr/>
        </p:nvSpPr>
        <p:spPr>
          <a:xfrm>
            <a:off x="226370" y="6211669"/>
            <a:ext cx="8823249" cy="646331"/>
          </a:xfrm>
          <a:prstGeom prst="rect">
            <a:avLst/>
          </a:prstGeom>
          <a:noFill/>
        </p:spPr>
        <p:txBody>
          <a:bodyPr wrap="none" rtlCol="0">
            <a:spAutoFit/>
          </a:bodyPr>
          <a:lstStyle/>
          <a:p>
            <a:r>
              <a:rPr lang="en-US" dirty="0"/>
              <a:t>Wiebe K et al. Deceased organ and tissue donation after medical assistance in dying: </a:t>
            </a:r>
          </a:p>
          <a:p>
            <a:r>
              <a:rPr lang="en-US" dirty="0"/>
              <a:t>2023 updated guidance for policy. CMAJ June 26, 2023 195 (25) E870-E878</a:t>
            </a:r>
          </a:p>
        </p:txBody>
      </p:sp>
    </p:spTree>
    <p:extLst>
      <p:ext uri="{BB962C8B-B14F-4D97-AF65-F5344CB8AC3E}">
        <p14:creationId xmlns:p14="http://schemas.microsoft.com/office/powerpoint/2010/main" val="3444596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506" y="0"/>
            <a:ext cx="8229600" cy="1066800"/>
          </a:xfrm>
        </p:spPr>
        <p:txBody>
          <a:bodyPr>
            <a:normAutofit/>
          </a:bodyPr>
          <a:lstStyle/>
          <a:p>
            <a:pPr algn="ctr"/>
            <a:r>
              <a:rPr lang="en-US" dirty="0"/>
              <a:t>Conversations about donation</a:t>
            </a:r>
          </a:p>
        </p:txBody>
      </p:sp>
      <p:sp>
        <p:nvSpPr>
          <p:cNvPr id="3" name="Content Placeholder 2"/>
          <p:cNvSpPr>
            <a:spLocks noGrp="1"/>
          </p:cNvSpPr>
          <p:nvPr>
            <p:ph idx="1"/>
          </p:nvPr>
        </p:nvSpPr>
        <p:spPr>
          <a:xfrm>
            <a:off x="0" y="914400"/>
            <a:ext cx="8915400" cy="5257800"/>
          </a:xfrm>
        </p:spPr>
        <p:txBody>
          <a:bodyPr>
            <a:noAutofit/>
          </a:bodyPr>
          <a:lstStyle/>
          <a:p>
            <a:r>
              <a:rPr lang="en-US" sz="1600" dirty="0"/>
              <a:t>The decision to proceed with </a:t>
            </a:r>
            <a:r>
              <a:rPr lang="en-US" sz="1600" dirty="0" err="1"/>
              <a:t>MAiD</a:t>
            </a:r>
            <a:r>
              <a:rPr lang="en-US" sz="1600" dirty="0"/>
              <a:t> or WLSM must be separate from, and must precede, the decision to donate.</a:t>
            </a:r>
          </a:p>
          <a:p>
            <a:r>
              <a:rPr lang="en-US" sz="1600" dirty="0"/>
              <a:t>Treating physicians, </a:t>
            </a:r>
            <a:r>
              <a:rPr lang="en-US" sz="1600" dirty="0" err="1"/>
              <a:t>MAiD</a:t>
            </a:r>
            <a:r>
              <a:rPr lang="en-US" sz="1600" dirty="0"/>
              <a:t> providers and </a:t>
            </a:r>
            <a:r>
              <a:rPr lang="en-US" sz="1600" dirty="0" err="1"/>
              <a:t>MAiD</a:t>
            </a:r>
            <a:r>
              <a:rPr lang="en-US" sz="1600" dirty="0"/>
              <a:t> assessors should be educated on how to respond to inquiries concerning organ donation. This should include how the decision to donate may affect the end-of-life care process and options, and when to refer patients to the organ donation organization. The organ donation organizations should develop checklists or discussion guides to facilitate donation  conversations to ensure patients are consistently well informed.</a:t>
            </a:r>
          </a:p>
          <a:p>
            <a:r>
              <a:rPr lang="en-US" sz="1600" dirty="0"/>
              <a:t>All eligible, medically suitable patients should be given an opportunity to consider organ and tissue donation, consistent with provincial or territorial required referral legislation, regional policy and ethical principles of respect for autonomy and self-determination. However, this must be reconciled with regional values and health care culture. Initially, some jurisdictions might prefer to begin with systems that respond only to patient-initiated requests.</a:t>
            </a:r>
          </a:p>
          <a:p>
            <a:r>
              <a:rPr lang="en-US" sz="1600" dirty="0"/>
              <a:t>Donation coordinators will have to tailor their conversations to ensure the patient remains the </a:t>
            </a:r>
            <a:r>
              <a:rPr lang="en-US" sz="1600" dirty="0" err="1"/>
              <a:t>centre</a:t>
            </a:r>
            <a:r>
              <a:rPr lang="en-US" sz="1600" dirty="0"/>
              <a:t> of the </a:t>
            </a:r>
            <a:r>
              <a:rPr lang="en-US" sz="1600" dirty="0" err="1"/>
              <a:t>MAiD</a:t>
            </a:r>
            <a:r>
              <a:rPr lang="en-US" sz="1600" dirty="0"/>
              <a:t> or WLSM and organ donation process, to ensure patient autonomy. </a:t>
            </a:r>
          </a:p>
          <a:p>
            <a:r>
              <a:rPr lang="en-US" sz="1600" dirty="0"/>
              <a:t>When an approach is to be made, discussions should happen early to allow individuals time to consider the options, ask questions and plan accordingly.</a:t>
            </a:r>
          </a:p>
          <a:p>
            <a:r>
              <a:rPr lang="en-US" sz="1600" dirty="0"/>
              <a:t>Patients and their families should be provided with standardized information resources, such as online material or pamphlets, to help guide responses to donation inquiries. The decision to proceed with </a:t>
            </a:r>
            <a:r>
              <a:rPr lang="en-US" sz="1600" dirty="0" err="1"/>
              <a:t>MAiD</a:t>
            </a:r>
            <a:r>
              <a:rPr lang="en-US" sz="1600" dirty="0"/>
              <a:t> or WLSM must precede discussions about donation.</a:t>
            </a:r>
          </a:p>
        </p:txBody>
      </p:sp>
      <p:sp>
        <p:nvSpPr>
          <p:cNvPr id="4" name="TextBox 3"/>
          <p:cNvSpPr txBox="1"/>
          <p:nvPr/>
        </p:nvSpPr>
        <p:spPr>
          <a:xfrm>
            <a:off x="226370" y="6211669"/>
            <a:ext cx="8823249" cy="646331"/>
          </a:xfrm>
          <a:prstGeom prst="rect">
            <a:avLst/>
          </a:prstGeom>
          <a:noFill/>
        </p:spPr>
        <p:txBody>
          <a:bodyPr wrap="none" rtlCol="0">
            <a:spAutoFit/>
          </a:bodyPr>
          <a:lstStyle/>
          <a:p>
            <a:r>
              <a:rPr lang="en-US" dirty="0"/>
              <a:t>Wiebe K et al. Deceased organ and tissue donation after medical assistance in dying: </a:t>
            </a:r>
          </a:p>
          <a:p>
            <a:r>
              <a:rPr lang="en-US" dirty="0"/>
              <a:t>2023 updated guidance for policy. CMAJ June 26, 2023 195 (25) E870-E878</a:t>
            </a:r>
          </a:p>
        </p:txBody>
      </p:sp>
    </p:spTree>
    <p:extLst>
      <p:ext uri="{BB962C8B-B14F-4D97-AF65-F5344CB8AC3E}">
        <p14:creationId xmlns:p14="http://schemas.microsoft.com/office/powerpoint/2010/main" val="2778959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706" y="30192"/>
            <a:ext cx="8229600" cy="1066800"/>
          </a:xfrm>
        </p:spPr>
        <p:txBody>
          <a:bodyPr>
            <a:normAutofit/>
          </a:bodyPr>
          <a:lstStyle/>
          <a:p>
            <a:pPr algn="ctr"/>
            <a:r>
              <a:rPr lang="en-US" dirty="0"/>
              <a:t>Consent</a:t>
            </a:r>
          </a:p>
        </p:txBody>
      </p:sp>
      <p:sp>
        <p:nvSpPr>
          <p:cNvPr id="3" name="Content Placeholder 2"/>
          <p:cNvSpPr>
            <a:spLocks noGrp="1"/>
          </p:cNvSpPr>
          <p:nvPr>
            <p:ph idx="1"/>
          </p:nvPr>
        </p:nvSpPr>
        <p:spPr>
          <a:xfrm>
            <a:off x="152399" y="1096993"/>
            <a:ext cx="8897219" cy="5114676"/>
          </a:xfrm>
        </p:spPr>
        <p:txBody>
          <a:bodyPr>
            <a:normAutofit fontScale="70000" lnSpcReduction="20000"/>
          </a:bodyPr>
          <a:lstStyle/>
          <a:p>
            <a:r>
              <a:rPr lang="en-US" dirty="0"/>
              <a:t>The patient must have the ability to provide first-person consent to </a:t>
            </a:r>
            <a:r>
              <a:rPr lang="en-US" dirty="0" err="1"/>
              <a:t>MAiD</a:t>
            </a:r>
            <a:r>
              <a:rPr lang="en-US" dirty="0"/>
              <a:t> or WLSM as well as to organ and tissue donation.</a:t>
            </a:r>
          </a:p>
          <a:p>
            <a:r>
              <a:rPr lang="en-US" dirty="0"/>
              <a:t>Physicians, </a:t>
            </a:r>
            <a:r>
              <a:rPr lang="en-US" dirty="0" err="1"/>
              <a:t>MAiD</a:t>
            </a:r>
            <a:r>
              <a:rPr lang="en-US" dirty="0"/>
              <a:t> assessors, and WLSM or </a:t>
            </a:r>
            <a:r>
              <a:rPr lang="en-US" dirty="0" err="1"/>
              <a:t>MAiD</a:t>
            </a:r>
            <a:r>
              <a:rPr lang="en-US" dirty="0"/>
              <a:t> providers should be cognizant of the risk of coercion or undue influence on patients to donate their organs; however, the patient’s altruistic intentions should not be discouraged.</a:t>
            </a:r>
          </a:p>
          <a:p>
            <a:r>
              <a:rPr lang="en-US" dirty="0"/>
              <a:t>Donation discussions must respect patient autonomy, and first-person consent should be obtained and upheld. Although it is welcomed and encouraged that family members are included in donation conversations, consent must be obtained from the patient and conversations should be focused on them.</a:t>
            </a:r>
          </a:p>
          <a:p>
            <a:r>
              <a:rPr lang="en-US" dirty="0"/>
              <a:t>The individual should be informed and understand that they may withdraw consent for </a:t>
            </a:r>
            <a:r>
              <a:rPr lang="en-US" dirty="0" err="1"/>
              <a:t>MAiD</a:t>
            </a:r>
            <a:r>
              <a:rPr lang="en-US" dirty="0"/>
              <a:t> or donation at any time, and that withdrawal of consent for donation does not affect their consent for, or access to, </a:t>
            </a:r>
            <a:r>
              <a:rPr lang="en-US" dirty="0" err="1"/>
              <a:t>MAiD</a:t>
            </a:r>
            <a:r>
              <a:rPr lang="en-US" dirty="0"/>
              <a:t> or WLSM.</a:t>
            </a:r>
          </a:p>
          <a:p>
            <a:r>
              <a:rPr lang="en-US" dirty="0"/>
              <a:t>The donation team should make every effort to resolve conflict, through dialogue, between the patient’s expressed wishes to donate and a family’s disagreement. First-person consent should direct all subsequent decisions unless consent was revoked.</a:t>
            </a:r>
          </a:p>
        </p:txBody>
      </p:sp>
      <p:sp>
        <p:nvSpPr>
          <p:cNvPr id="4" name="TextBox 3"/>
          <p:cNvSpPr txBox="1"/>
          <p:nvPr/>
        </p:nvSpPr>
        <p:spPr>
          <a:xfrm>
            <a:off x="226370" y="6211669"/>
            <a:ext cx="8823249" cy="646331"/>
          </a:xfrm>
          <a:prstGeom prst="rect">
            <a:avLst/>
          </a:prstGeom>
          <a:noFill/>
        </p:spPr>
        <p:txBody>
          <a:bodyPr wrap="none" rtlCol="0">
            <a:spAutoFit/>
          </a:bodyPr>
          <a:lstStyle/>
          <a:p>
            <a:r>
              <a:rPr lang="en-US" dirty="0"/>
              <a:t>Wiebe K et al. Deceased organ and tissue donation after medical assistance in dying: </a:t>
            </a:r>
          </a:p>
          <a:p>
            <a:r>
              <a:rPr lang="en-US" dirty="0"/>
              <a:t>2023 updated guidance for policy. CMAJ June 26, 2023 195 (25) E870-E878</a:t>
            </a:r>
          </a:p>
        </p:txBody>
      </p:sp>
    </p:spTree>
    <p:extLst>
      <p:ext uri="{BB962C8B-B14F-4D97-AF65-F5344CB8AC3E}">
        <p14:creationId xmlns:p14="http://schemas.microsoft.com/office/powerpoint/2010/main" val="18988542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706" y="30192"/>
            <a:ext cx="8229600" cy="1066800"/>
          </a:xfrm>
        </p:spPr>
        <p:txBody>
          <a:bodyPr>
            <a:normAutofit/>
          </a:bodyPr>
          <a:lstStyle/>
          <a:p>
            <a:pPr algn="ctr"/>
            <a:r>
              <a:rPr lang="en-US" dirty="0"/>
              <a:t>Consent cont.</a:t>
            </a:r>
          </a:p>
        </p:txBody>
      </p:sp>
      <p:sp>
        <p:nvSpPr>
          <p:cNvPr id="3" name="Content Placeholder 2"/>
          <p:cNvSpPr>
            <a:spLocks noGrp="1"/>
          </p:cNvSpPr>
          <p:nvPr>
            <p:ph idx="1"/>
          </p:nvPr>
        </p:nvSpPr>
        <p:spPr>
          <a:xfrm>
            <a:off x="152399" y="1096993"/>
            <a:ext cx="8897219" cy="5114676"/>
          </a:xfrm>
        </p:spPr>
        <p:txBody>
          <a:bodyPr>
            <a:normAutofit fontScale="92500" lnSpcReduction="10000"/>
          </a:bodyPr>
          <a:lstStyle/>
          <a:p>
            <a:r>
              <a:rPr lang="en-US" dirty="0"/>
              <a:t>New – All Track Two Patients who are potentially eligible for organ donation should be approached for first-person consent to donation following </a:t>
            </a:r>
            <a:r>
              <a:rPr lang="en-US" dirty="0" err="1"/>
              <a:t>MAiD</a:t>
            </a:r>
            <a:r>
              <a:rPr lang="en-US" dirty="0"/>
              <a:t> after </a:t>
            </a:r>
            <a:r>
              <a:rPr lang="en-US" dirty="0" err="1"/>
              <a:t>MAiD</a:t>
            </a:r>
            <a:r>
              <a:rPr lang="en-US" dirty="0"/>
              <a:t> eligibility has been confirmed, regardless of when their eligibility for </a:t>
            </a:r>
            <a:r>
              <a:rPr lang="en-US" dirty="0" err="1"/>
              <a:t>MAiD</a:t>
            </a:r>
            <a:r>
              <a:rPr lang="en-US" dirty="0"/>
              <a:t> is confirmed within the 90-day assessment period.</a:t>
            </a:r>
          </a:p>
          <a:p>
            <a:r>
              <a:rPr lang="en-US" dirty="0"/>
              <a:t>The donation team must understand and abide by the laws and policies of their jurisdiction with respect to reporting of </a:t>
            </a:r>
            <a:r>
              <a:rPr lang="en-US" dirty="0" err="1"/>
              <a:t>MAiD</a:t>
            </a:r>
            <a:r>
              <a:rPr lang="en-US" dirty="0"/>
              <a:t> deaths (e.g., coroner, special committee). </a:t>
            </a:r>
          </a:p>
          <a:p>
            <a:r>
              <a:rPr lang="en-US" dirty="0"/>
              <a:t>To facilitate donation, these parties should be contacted before the </a:t>
            </a:r>
            <a:r>
              <a:rPr lang="en-US" dirty="0" err="1"/>
              <a:t>MAiD</a:t>
            </a:r>
            <a:r>
              <a:rPr lang="en-US" dirty="0"/>
              <a:t> procedure, in accordance with the current laws and policies.</a:t>
            </a:r>
          </a:p>
        </p:txBody>
      </p:sp>
      <p:sp>
        <p:nvSpPr>
          <p:cNvPr id="4" name="TextBox 3"/>
          <p:cNvSpPr txBox="1"/>
          <p:nvPr/>
        </p:nvSpPr>
        <p:spPr>
          <a:xfrm>
            <a:off x="226370" y="6211669"/>
            <a:ext cx="8823249" cy="646331"/>
          </a:xfrm>
          <a:prstGeom prst="rect">
            <a:avLst/>
          </a:prstGeom>
          <a:noFill/>
        </p:spPr>
        <p:txBody>
          <a:bodyPr wrap="none" rtlCol="0">
            <a:spAutoFit/>
          </a:bodyPr>
          <a:lstStyle/>
          <a:p>
            <a:r>
              <a:rPr lang="en-US" dirty="0"/>
              <a:t>Wiebe K et al. Deceased organ and tissue donation after medical assistance in dying: </a:t>
            </a:r>
          </a:p>
          <a:p>
            <a:r>
              <a:rPr lang="en-US" dirty="0"/>
              <a:t>2023 updated guidance for policy. CMAJ June 26, 2023 195 (25) E870-E878</a:t>
            </a:r>
          </a:p>
        </p:txBody>
      </p:sp>
    </p:spTree>
    <p:extLst>
      <p:ext uri="{BB962C8B-B14F-4D97-AF65-F5344CB8AC3E}">
        <p14:creationId xmlns:p14="http://schemas.microsoft.com/office/powerpoint/2010/main" val="5412529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706" y="30192"/>
            <a:ext cx="8229600" cy="1066800"/>
          </a:xfrm>
        </p:spPr>
        <p:txBody>
          <a:bodyPr>
            <a:normAutofit/>
          </a:bodyPr>
          <a:lstStyle/>
          <a:p>
            <a:pPr algn="ctr"/>
            <a:r>
              <a:rPr lang="en-US" dirty="0"/>
              <a:t>Donor testing and evaluation</a:t>
            </a:r>
          </a:p>
        </p:txBody>
      </p:sp>
      <p:sp>
        <p:nvSpPr>
          <p:cNvPr id="3" name="Content Placeholder 2"/>
          <p:cNvSpPr>
            <a:spLocks noGrp="1"/>
          </p:cNvSpPr>
          <p:nvPr>
            <p:ph idx="1"/>
          </p:nvPr>
        </p:nvSpPr>
        <p:spPr>
          <a:xfrm>
            <a:off x="125083" y="914400"/>
            <a:ext cx="8897219" cy="5114676"/>
          </a:xfrm>
        </p:spPr>
        <p:txBody>
          <a:bodyPr>
            <a:normAutofit fontScale="85000" lnSpcReduction="10000"/>
          </a:bodyPr>
          <a:lstStyle/>
          <a:p>
            <a:r>
              <a:rPr lang="en-US" dirty="0"/>
              <a:t>Primary care physicians, staff of organ donation organizations, </a:t>
            </a:r>
            <a:r>
              <a:rPr lang="en-US" dirty="0" err="1"/>
              <a:t>MAiD</a:t>
            </a:r>
            <a:r>
              <a:rPr lang="en-US" dirty="0"/>
              <a:t> providers and transplant teams should work to minimize the impact and inconvenience to the patient of donating their organs. This could include scheduling home visits for blood draws and coordinating investigations (e.g., x-rays, ultrasound) to minimize hospital visits and inconvenience to the individual.</a:t>
            </a:r>
          </a:p>
          <a:p>
            <a:r>
              <a:rPr lang="en-US" dirty="0"/>
              <a:t>Transplant teams and surgeons should work with the donation team to determine the minimum necessary investigations, to avoid the burden of excessive assessments and testing.</a:t>
            </a:r>
          </a:p>
          <a:p>
            <a:r>
              <a:rPr lang="en-US" dirty="0"/>
              <a:t>Donor teams should routinely discuss the potential impact of unanticipated results from the donor investigations, including previously undiagnosed infectious diseases, and their impact on public health reporting and contact tracing.</a:t>
            </a:r>
          </a:p>
          <a:p>
            <a:endParaRPr lang="en-US" dirty="0"/>
          </a:p>
        </p:txBody>
      </p:sp>
      <p:sp>
        <p:nvSpPr>
          <p:cNvPr id="4" name="TextBox 3"/>
          <p:cNvSpPr txBox="1"/>
          <p:nvPr/>
        </p:nvSpPr>
        <p:spPr>
          <a:xfrm>
            <a:off x="226370" y="6211669"/>
            <a:ext cx="8823249" cy="646331"/>
          </a:xfrm>
          <a:prstGeom prst="rect">
            <a:avLst/>
          </a:prstGeom>
          <a:noFill/>
        </p:spPr>
        <p:txBody>
          <a:bodyPr wrap="none" rtlCol="0">
            <a:spAutoFit/>
          </a:bodyPr>
          <a:lstStyle/>
          <a:p>
            <a:r>
              <a:rPr lang="en-US" dirty="0"/>
              <a:t>Wiebe K et al. Deceased organ and tissue donation after medical assistance in dying: </a:t>
            </a:r>
          </a:p>
          <a:p>
            <a:r>
              <a:rPr lang="en-US" dirty="0"/>
              <a:t>2023 updated guidance for policy. CMAJ June 26, 2023 195 (25) E870-E878</a:t>
            </a:r>
          </a:p>
        </p:txBody>
      </p:sp>
    </p:spTree>
    <p:extLst>
      <p:ext uri="{BB962C8B-B14F-4D97-AF65-F5344CB8AC3E}">
        <p14:creationId xmlns:p14="http://schemas.microsoft.com/office/powerpoint/2010/main" val="340454030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706" y="30192"/>
            <a:ext cx="8229600" cy="1066800"/>
          </a:xfrm>
        </p:spPr>
        <p:txBody>
          <a:bodyPr>
            <a:normAutofit/>
          </a:bodyPr>
          <a:lstStyle/>
          <a:p>
            <a:pPr algn="ctr"/>
            <a:r>
              <a:rPr lang="en-US" dirty="0" err="1"/>
              <a:t>MAiD</a:t>
            </a:r>
            <a:r>
              <a:rPr lang="en-US" dirty="0"/>
              <a:t> procedures</a:t>
            </a:r>
          </a:p>
        </p:txBody>
      </p:sp>
      <p:sp>
        <p:nvSpPr>
          <p:cNvPr id="3" name="Content Placeholder 2"/>
          <p:cNvSpPr>
            <a:spLocks noGrp="1"/>
          </p:cNvSpPr>
          <p:nvPr>
            <p:ph idx="1"/>
          </p:nvPr>
        </p:nvSpPr>
        <p:spPr>
          <a:xfrm>
            <a:off x="152400" y="1096992"/>
            <a:ext cx="8869902" cy="4932084"/>
          </a:xfrm>
        </p:spPr>
        <p:txBody>
          <a:bodyPr>
            <a:normAutofit fontScale="92500" lnSpcReduction="10000"/>
          </a:bodyPr>
          <a:lstStyle/>
          <a:p>
            <a:r>
              <a:rPr lang="en-US" dirty="0"/>
              <a:t>New -For Track One Patients receiving </a:t>
            </a:r>
            <a:r>
              <a:rPr lang="en-US" dirty="0" err="1"/>
              <a:t>MAiD</a:t>
            </a:r>
            <a:r>
              <a:rPr lang="en-US" dirty="0"/>
              <a:t> after loss of capacity who require admission to the hospital for donation, transfer and admission to the hospital should be coordinated with the SDM.</a:t>
            </a:r>
          </a:p>
          <a:p>
            <a:r>
              <a:rPr lang="en-US" dirty="0"/>
              <a:t>New -Track Two Patients must provide first-person consent immediately before the </a:t>
            </a:r>
            <a:r>
              <a:rPr lang="en-US" dirty="0" err="1"/>
              <a:t>MAiD</a:t>
            </a:r>
            <a:r>
              <a:rPr lang="en-US" dirty="0"/>
              <a:t> procedure. As such, first-person consent should be obtained before transfer and admission to hospital for donation.</a:t>
            </a:r>
          </a:p>
          <a:p>
            <a:r>
              <a:rPr lang="en-US" dirty="0"/>
              <a:t>New -Further work is needed to assess the potential for donation following </a:t>
            </a:r>
            <a:r>
              <a:rPr lang="en-US" dirty="0" err="1"/>
              <a:t>MAiD</a:t>
            </a:r>
            <a:r>
              <a:rPr lang="en-US" dirty="0"/>
              <a:t> at home in Canada. </a:t>
            </a:r>
          </a:p>
          <a:p>
            <a:r>
              <a:rPr lang="en-US" dirty="0"/>
              <a:t>In the interim, patient-initiated requests for donation following </a:t>
            </a:r>
            <a:r>
              <a:rPr lang="en-US" dirty="0" err="1"/>
              <a:t>MAiD</a:t>
            </a:r>
            <a:r>
              <a:rPr lang="en-US" dirty="0"/>
              <a:t> at home warrant consideration on a case-by-case basis, where feasible.</a:t>
            </a:r>
          </a:p>
          <a:p>
            <a:endParaRPr lang="en-US" dirty="0"/>
          </a:p>
        </p:txBody>
      </p:sp>
      <p:sp>
        <p:nvSpPr>
          <p:cNvPr id="4" name="TextBox 3"/>
          <p:cNvSpPr txBox="1"/>
          <p:nvPr/>
        </p:nvSpPr>
        <p:spPr>
          <a:xfrm>
            <a:off x="226370" y="6211669"/>
            <a:ext cx="8823249" cy="646331"/>
          </a:xfrm>
          <a:prstGeom prst="rect">
            <a:avLst/>
          </a:prstGeom>
          <a:noFill/>
        </p:spPr>
        <p:txBody>
          <a:bodyPr wrap="none" rtlCol="0">
            <a:spAutoFit/>
          </a:bodyPr>
          <a:lstStyle/>
          <a:p>
            <a:r>
              <a:rPr lang="en-US" dirty="0"/>
              <a:t>Wiebe K et al. Deceased organ and tissue donation after medical assistance in dying: </a:t>
            </a:r>
          </a:p>
          <a:p>
            <a:r>
              <a:rPr lang="en-US" dirty="0"/>
              <a:t>2023 updated guidance for policy. CMAJ June 26, 2023 195 (25) E870-E878</a:t>
            </a:r>
          </a:p>
        </p:txBody>
      </p:sp>
    </p:spTree>
    <p:extLst>
      <p:ext uri="{BB962C8B-B14F-4D97-AF65-F5344CB8AC3E}">
        <p14:creationId xmlns:p14="http://schemas.microsoft.com/office/powerpoint/2010/main" val="19356614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706" y="30192"/>
            <a:ext cx="8229600" cy="1066800"/>
          </a:xfrm>
        </p:spPr>
        <p:txBody>
          <a:bodyPr>
            <a:normAutofit/>
          </a:bodyPr>
          <a:lstStyle/>
          <a:p>
            <a:pPr algn="ctr"/>
            <a:r>
              <a:rPr lang="en-US" dirty="0"/>
              <a:t>Determination of death</a:t>
            </a:r>
          </a:p>
        </p:txBody>
      </p:sp>
      <p:sp>
        <p:nvSpPr>
          <p:cNvPr id="3" name="Content Placeholder 2"/>
          <p:cNvSpPr>
            <a:spLocks noGrp="1"/>
          </p:cNvSpPr>
          <p:nvPr>
            <p:ph idx="1"/>
          </p:nvPr>
        </p:nvSpPr>
        <p:spPr>
          <a:xfrm>
            <a:off x="685800" y="1371600"/>
            <a:ext cx="7848600" cy="4419600"/>
          </a:xfrm>
        </p:spPr>
        <p:txBody>
          <a:bodyPr>
            <a:normAutofit fontScale="92500"/>
          </a:bodyPr>
          <a:lstStyle/>
          <a:p>
            <a:r>
              <a:rPr lang="en-US" dirty="0"/>
              <a:t>The dead donor rule must always be respected.</a:t>
            </a:r>
          </a:p>
          <a:p>
            <a:pPr lvl="1"/>
            <a:r>
              <a:rPr lang="en-US" dirty="0"/>
              <a:t>This principle stipulates that donors must be dead prior to organ/tissue procurement, that organ/tissue procurement cannot be the cause of death, i.e., patients must not be killed by the act of organ or tissue retrieval. (CMA. </a:t>
            </a:r>
            <a:r>
              <a:rPr lang="en-US" sz="2800" dirty="0"/>
              <a:t>Organ and tissue donation and transplantation update 2015).  </a:t>
            </a:r>
            <a:endParaRPr lang="en-US" dirty="0"/>
          </a:p>
          <a:p>
            <a:r>
              <a:rPr lang="en-US" dirty="0"/>
              <a:t>Vital organs can be procured only from a donor who is already deceased; the act of procurement cannot be the immediate cause of death.</a:t>
            </a:r>
          </a:p>
          <a:p>
            <a:endParaRPr lang="en-US" dirty="0"/>
          </a:p>
          <a:p>
            <a:endParaRPr lang="en-US" dirty="0"/>
          </a:p>
        </p:txBody>
      </p:sp>
      <p:sp>
        <p:nvSpPr>
          <p:cNvPr id="4" name="TextBox 3"/>
          <p:cNvSpPr txBox="1"/>
          <p:nvPr/>
        </p:nvSpPr>
        <p:spPr>
          <a:xfrm>
            <a:off x="226370" y="6211669"/>
            <a:ext cx="8823249" cy="646331"/>
          </a:xfrm>
          <a:prstGeom prst="rect">
            <a:avLst/>
          </a:prstGeom>
          <a:noFill/>
        </p:spPr>
        <p:txBody>
          <a:bodyPr wrap="none" rtlCol="0">
            <a:spAutoFit/>
          </a:bodyPr>
          <a:lstStyle/>
          <a:p>
            <a:r>
              <a:rPr lang="en-US" dirty="0"/>
              <a:t>Wiebe K et al. Deceased organ and tissue donation after medical assistance in dying: </a:t>
            </a:r>
          </a:p>
          <a:p>
            <a:r>
              <a:rPr lang="en-US" dirty="0"/>
              <a:t>2023 updated guidance for policy. CMAJ June 26, 2023 195 (25) E870-E878</a:t>
            </a:r>
          </a:p>
        </p:txBody>
      </p:sp>
    </p:spTree>
    <p:extLst>
      <p:ext uri="{BB962C8B-B14F-4D97-AF65-F5344CB8AC3E}">
        <p14:creationId xmlns:p14="http://schemas.microsoft.com/office/powerpoint/2010/main" val="382050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10329233"/>
              </p:ext>
            </p:extLst>
          </p:nvPr>
        </p:nvGraphicFramePr>
        <p:xfrm>
          <a:off x="0" y="0"/>
          <a:ext cx="9143999"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81000" y="6248400"/>
            <a:ext cx="8451353" cy="338554"/>
          </a:xfrm>
          <a:prstGeom prst="rect">
            <a:avLst/>
          </a:prstGeom>
          <a:noFill/>
        </p:spPr>
        <p:txBody>
          <a:bodyPr wrap="none" rtlCol="0">
            <a:spAutoFit/>
          </a:bodyPr>
          <a:lstStyle/>
          <a:p>
            <a:r>
              <a:rPr lang="en-US" sz="1600" dirty="0"/>
              <a:t>Statistics Canada. Table 13-10-0715-01  Deaths, by place of death (hospital or non-hospital)</a:t>
            </a:r>
          </a:p>
        </p:txBody>
      </p:sp>
    </p:spTree>
    <p:extLst>
      <p:ext uri="{BB962C8B-B14F-4D97-AF65-F5344CB8AC3E}">
        <p14:creationId xmlns:p14="http://schemas.microsoft.com/office/powerpoint/2010/main" val="864770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706" y="30192"/>
            <a:ext cx="8229600" cy="1066800"/>
          </a:xfrm>
        </p:spPr>
        <p:txBody>
          <a:bodyPr>
            <a:normAutofit/>
          </a:bodyPr>
          <a:lstStyle/>
          <a:p>
            <a:pPr algn="ctr"/>
            <a:r>
              <a:rPr lang="en-US" dirty="0"/>
              <a:t>Separation of decisions</a:t>
            </a:r>
          </a:p>
        </p:txBody>
      </p:sp>
      <p:sp>
        <p:nvSpPr>
          <p:cNvPr id="3" name="Content Placeholder 2"/>
          <p:cNvSpPr>
            <a:spLocks noGrp="1"/>
          </p:cNvSpPr>
          <p:nvPr>
            <p:ph idx="1"/>
          </p:nvPr>
        </p:nvSpPr>
        <p:spPr>
          <a:xfrm>
            <a:off x="76200" y="1096992"/>
            <a:ext cx="8973419" cy="4724401"/>
          </a:xfrm>
        </p:spPr>
        <p:txBody>
          <a:bodyPr>
            <a:normAutofit fontScale="70000" lnSpcReduction="20000"/>
          </a:bodyPr>
          <a:lstStyle/>
          <a:p>
            <a:r>
              <a:rPr lang="en-US" dirty="0"/>
              <a:t>To avoid any real or perceived conflict of interest, health care practitioners should separate the  decision regarding WLSM or </a:t>
            </a:r>
            <a:r>
              <a:rPr lang="en-US" dirty="0" err="1"/>
              <a:t>MAiD</a:t>
            </a:r>
            <a:r>
              <a:rPr lang="en-US" dirty="0"/>
              <a:t> from discussions concerning donation. Providers who are assessing eligibility for </a:t>
            </a:r>
            <a:r>
              <a:rPr lang="en-US" dirty="0" err="1"/>
              <a:t>MAiD</a:t>
            </a:r>
            <a:r>
              <a:rPr lang="en-US" dirty="0"/>
              <a:t> should not be involved in donation discussions. Discussions concerning donation should happen only after WLSM decisions are made, or patients have been found eligible for </a:t>
            </a:r>
            <a:r>
              <a:rPr lang="en-US" dirty="0" err="1"/>
              <a:t>MAiD</a:t>
            </a:r>
            <a:r>
              <a:rPr lang="en-US" dirty="0"/>
              <a:t> by 2 independent assessments.</a:t>
            </a:r>
          </a:p>
          <a:p>
            <a:r>
              <a:rPr lang="en-US" dirty="0"/>
              <a:t>The primary health care team should acknowledge patient inquiries concerning donation that are made before a decision to proceed with </a:t>
            </a:r>
            <a:r>
              <a:rPr lang="en-US" dirty="0" err="1"/>
              <a:t>MAiD</a:t>
            </a:r>
            <a:r>
              <a:rPr lang="en-US" dirty="0"/>
              <a:t> or WLSM. General information on deceased organ and tissue donation may be provided. However, specific discussion and decisions pertaining to donation should wait until the decision to proceed with </a:t>
            </a:r>
            <a:r>
              <a:rPr lang="en-US" dirty="0" err="1"/>
              <a:t>MAiD</a:t>
            </a:r>
            <a:r>
              <a:rPr lang="en-US" dirty="0"/>
              <a:t> or WLSM has been finalized.</a:t>
            </a:r>
          </a:p>
          <a:p>
            <a:r>
              <a:rPr lang="en-US" dirty="0"/>
              <a:t>Patients may wish to postpone their </a:t>
            </a:r>
            <a:r>
              <a:rPr lang="en-US" dirty="0" err="1"/>
              <a:t>MAiD</a:t>
            </a:r>
            <a:r>
              <a:rPr lang="en-US" dirty="0"/>
              <a:t> procedure, owing to a temporary improvement in their health or an event they wish to experience before their death. The freedom of the patient to postpone their </a:t>
            </a:r>
            <a:r>
              <a:rPr lang="en-US" dirty="0" err="1"/>
              <a:t>MAiD</a:t>
            </a:r>
            <a:r>
              <a:rPr lang="en-US" dirty="0"/>
              <a:t> procedure must be reinforced and preserved, and every effort should be made to </a:t>
            </a:r>
            <a:r>
              <a:rPr lang="en-US" dirty="0" err="1"/>
              <a:t>honour</a:t>
            </a:r>
            <a:r>
              <a:rPr lang="en-US" dirty="0"/>
              <a:t> their wishes to donate their organs should their </a:t>
            </a:r>
            <a:r>
              <a:rPr lang="en-US" dirty="0" err="1"/>
              <a:t>MAiD</a:t>
            </a:r>
            <a:r>
              <a:rPr lang="en-US" dirty="0"/>
              <a:t> procedure be rescheduled.</a:t>
            </a:r>
          </a:p>
        </p:txBody>
      </p:sp>
      <p:sp>
        <p:nvSpPr>
          <p:cNvPr id="4" name="TextBox 3"/>
          <p:cNvSpPr txBox="1"/>
          <p:nvPr/>
        </p:nvSpPr>
        <p:spPr>
          <a:xfrm>
            <a:off x="226370" y="6211669"/>
            <a:ext cx="8823249" cy="646331"/>
          </a:xfrm>
          <a:prstGeom prst="rect">
            <a:avLst/>
          </a:prstGeom>
          <a:noFill/>
        </p:spPr>
        <p:txBody>
          <a:bodyPr wrap="none" rtlCol="0">
            <a:spAutoFit/>
          </a:bodyPr>
          <a:lstStyle/>
          <a:p>
            <a:r>
              <a:rPr lang="en-US" dirty="0"/>
              <a:t>Wiebe K et al. Deceased organ and tissue donation after medical assistance in dying: </a:t>
            </a:r>
          </a:p>
          <a:p>
            <a:r>
              <a:rPr lang="en-US" dirty="0"/>
              <a:t>2023 updated guidance for policy. CMAJ June 26, 2023 195 (25) E870-E878</a:t>
            </a:r>
          </a:p>
        </p:txBody>
      </p:sp>
    </p:spTree>
    <p:extLst>
      <p:ext uri="{BB962C8B-B14F-4D97-AF65-F5344CB8AC3E}">
        <p14:creationId xmlns:p14="http://schemas.microsoft.com/office/powerpoint/2010/main" val="17660193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706" y="30192"/>
            <a:ext cx="8229600" cy="1066800"/>
          </a:xfrm>
        </p:spPr>
        <p:txBody>
          <a:bodyPr>
            <a:normAutofit/>
          </a:bodyPr>
          <a:lstStyle/>
          <a:p>
            <a:pPr algn="ctr"/>
            <a:r>
              <a:rPr lang="en-US" dirty="0"/>
              <a:t>Directed and conditional donation </a:t>
            </a:r>
          </a:p>
        </p:txBody>
      </p:sp>
      <p:sp>
        <p:nvSpPr>
          <p:cNvPr id="3" name="Content Placeholder 2"/>
          <p:cNvSpPr>
            <a:spLocks noGrp="1"/>
          </p:cNvSpPr>
          <p:nvPr>
            <p:ph idx="1"/>
          </p:nvPr>
        </p:nvSpPr>
        <p:spPr>
          <a:xfrm>
            <a:off x="685800" y="1371600"/>
            <a:ext cx="7696200" cy="3733800"/>
          </a:xfrm>
        </p:spPr>
        <p:txBody>
          <a:bodyPr>
            <a:normAutofit fontScale="85000" lnSpcReduction="20000"/>
          </a:bodyPr>
          <a:lstStyle/>
          <a:p>
            <a:r>
              <a:rPr lang="en-US" dirty="0"/>
              <a:t>Living donation before death from patients considering </a:t>
            </a:r>
            <a:r>
              <a:rPr lang="en-US" dirty="0" err="1"/>
              <a:t>MAiD</a:t>
            </a:r>
            <a:r>
              <a:rPr lang="en-US" dirty="0"/>
              <a:t> or WLSM should be neither offered nor encouraged. Should a patient insist on living donation before death, the request should be considered on a case-by-case basis. </a:t>
            </a:r>
          </a:p>
          <a:p>
            <a:r>
              <a:rPr lang="en-US" dirty="0"/>
              <a:t>New - Organ donation organizations and transplantation programs should develop a directed deceased donation policy for patients pursuing </a:t>
            </a:r>
            <a:r>
              <a:rPr lang="en-US" dirty="0" err="1"/>
              <a:t>MAiD</a:t>
            </a:r>
            <a:r>
              <a:rPr lang="en-US" dirty="0"/>
              <a:t>, in alignment with the directed donation principles and practices that are in place for living donation in their jurisdiction.</a:t>
            </a:r>
          </a:p>
        </p:txBody>
      </p:sp>
      <p:sp>
        <p:nvSpPr>
          <p:cNvPr id="4" name="TextBox 3"/>
          <p:cNvSpPr txBox="1"/>
          <p:nvPr/>
        </p:nvSpPr>
        <p:spPr>
          <a:xfrm>
            <a:off x="226370" y="6211669"/>
            <a:ext cx="8823249" cy="646331"/>
          </a:xfrm>
          <a:prstGeom prst="rect">
            <a:avLst/>
          </a:prstGeom>
          <a:noFill/>
        </p:spPr>
        <p:txBody>
          <a:bodyPr wrap="none" rtlCol="0">
            <a:spAutoFit/>
          </a:bodyPr>
          <a:lstStyle/>
          <a:p>
            <a:r>
              <a:rPr lang="en-US" dirty="0"/>
              <a:t>Wiebe K et al. Deceased organ and tissue donation after medical assistance in dying: </a:t>
            </a:r>
          </a:p>
          <a:p>
            <a:r>
              <a:rPr lang="en-US" dirty="0"/>
              <a:t>2023 updated guidance for policy. CMAJ June 26, 2023 195 (25) E870-E878</a:t>
            </a:r>
          </a:p>
        </p:txBody>
      </p:sp>
    </p:spTree>
    <p:extLst>
      <p:ext uri="{BB962C8B-B14F-4D97-AF65-F5344CB8AC3E}">
        <p14:creationId xmlns:p14="http://schemas.microsoft.com/office/powerpoint/2010/main" val="164932727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192"/>
            <a:ext cx="8416506" cy="1066800"/>
          </a:xfrm>
        </p:spPr>
        <p:txBody>
          <a:bodyPr>
            <a:normAutofit/>
          </a:bodyPr>
          <a:lstStyle/>
          <a:p>
            <a:pPr algn="ctr"/>
            <a:r>
              <a:rPr lang="en-US" dirty="0"/>
              <a:t>Separation of roles</a:t>
            </a:r>
          </a:p>
        </p:txBody>
      </p:sp>
      <p:sp>
        <p:nvSpPr>
          <p:cNvPr id="3" name="Content Placeholder 2"/>
          <p:cNvSpPr>
            <a:spLocks noGrp="1"/>
          </p:cNvSpPr>
          <p:nvPr>
            <p:ph idx="1"/>
          </p:nvPr>
        </p:nvSpPr>
        <p:spPr>
          <a:xfrm>
            <a:off x="226370" y="1096992"/>
            <a:ext cx="8765230" cy="4999008"/>
          </a:xfrm>
        </p:spPr>
        <p:txBody>
          <a:bodyPr>
            <a:normAutofit fontScale="70000" lnSpcReduction="20000"/>
          </a:bodyPr>
          <a:lstStyle/>
          <a:p>
            <a:r>
              <a:rPr lang="en-US" dirty="0"/>
              <a:t>Consistent with current guidelines and practice regarding donation after death determination by circulatory criteria, separation should be maintained between the end-of-life care, donation and transplant teams. Surgical recovery and transplant teams should not be involved in the patient’s end of-life care or </a:t>
            </a:r>
            <a:r>
              <a:rPr lang="en-US" dirty="0" err="1"/>
              <a:t>MAiD</a:t>
            </a:r>
            <a:r>
              <a:rPr lang="en-US" dirty="0"/>
              <a:t> or WLSM procedure. The only exception is insofar as they may provide guidance for minimal requirements for donor investigations or </a:t>
            </a:r>
            <a:r>
              <a:rPr lang="en-US" dirty="0" err="1"/>
              <a:t>premortem</a:t>
            </a:r>
            <a:r>
              <a:rPr lang="en-US" dirty="0"/>
              <a:t> interventions.</a:t>
            </a:r>
          </a:p>
          <a:p>
            <a:r>
              <a:rPr lang="en-US" dirty="0"/>
              <a:t>Patients who wish to donate their organs after </a:t>
            </a:r>
            <a:r>
              <a:rPr lang="en-US" dirty="0" err="1"/>
              <a:t>MAiD</a:t>
            </a:r>
            <a:r>
              <a:rPr lang="en-US" dirty="0"/>
              <a:t> or WLSM, but who request that their decision to pursue </a:t>
            </a:r>
            <a:r>
              <a:rPr lang="en-US" dirty="0" err="1"/>
              <a:t>MAiD</a:t>
            </a:r>
            <a:r>
              <a:rPr lang="en-US" dirty="0"/>
              <a:t> or WLSM remain confidential, should be informed of the risk that their family members may discover incisions associated with surgical retrieval of organs. They should be encouraged to disclose their decision to family members; however, there is no obligation to stop the donation process should the patient wish to maintain the confidentiality of their </a:t>
            </a:r>
            <a:r>
              <a:rPr lang="en-US" dirty="0" err="1"/>
              <a:t>MAiD</a:t>
            </a:r>
            <a:r>
              <a:rPr lang="en-US" dirty="0"/>
              <a:t> or WLSM procedure.</a:t>
            </a:r>
          </a:p>
          <a:p>
            <a:r>
              <a:rPr lang="en-US" dirty="0"/>
              <a:t>That an organ donor received </a:t>
            </a:r>
            <a:r>
              <a:rPr lang="en-US" dirty="0" err="1"/>
              <a:t>MAiD</a:t>
            </a:r>
            <a:r>
              <a:rPr lang="en-US" dirty="0"/>
              <a:t> should not be disclosed to the potential recipient during allocation; however, medically relevant information regarding their underlying disease may be disclosed according to guidelines for exceptional distribution, where applicable.</a:t>
            </a:r>
          </a:p>
        </p:txBody>
      </p:sp>
      <p:sp>
        <p:nvSpPr>
          <p:cNvPr id="4" name="TextBox 3"/>
          <p:cNvSpPr txBox="1"/>
          <p:nvPr/>
        </p:nvSpPr>
        <p:spPr>
          <a:xfrm>
            <a:off x="226370" y="6211669"/>
            <a:ext cx="8823249" cy="646331"/>
          </a:xfrm>
          <a:prstGeom prst="rect">
            <a:avLst/>
          </a:prstGeom>
          <a:noFill/>
        </p:spPr>
        <p:txBody>
          <a:bodyPr wrap="none" rtlCol="0">
            <a:spAutoFit/>
          </a:bodyPr>
          <a:lstStyle/>
          <a:p>
            <a:r>
              <a:rPr lang="en-US" dirty="0"/>
              <a:t>Wiebe K et al. Deceased organ and tissue donation after medical assistance in dying: </a:t>
            </a:r>
          </a:p>
          <a:p>
            <a:r>
              <a:rPr lang="en-US" dirty="0"/>
              <a:t>2023 updated guidance for policy. CMAJ June 26, 2023 195 (25) E870-E878</a:t>
            </a:r>
          </a:p>
        </p:txBody>
      </p:sp>
    </p:spTree>
    <p:extLst>
      <p:ext uri="{BB962C8B-B14F-4D97-AF65-F5344CB8AC3E}">
        <p14:creationId xmlns:p14="http://schemas.microsoft.com/office/powerpoint/2010/main" val="197451168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8763000" cy="1374648"/>
          </a:xfrm>
        </p:spPr>
        <p:txBody>
          <a:bodyPr>
            <a:normAutofit fontScale="90000"/>
          </a:bodyPr>
          <a:lstStyle/>
          <a:p>
            <a:pPr algn="ctr"/>
            <a:r>
              <a:rPr lang="en-US" sz="3100" dirty="0"/>
              <a:t>Flow chart for loss of capacity after first-person consent for </a:t>
            </a:r>
            <a:r>
              <a:rPr lang="en-US" sz="3100" dirty="0" err="1"/>
              <a:t>MAiD</a:t>
            </a:r>
            <a:r>
              <a:rPr lang="en-US" sz="3100" dirty="0"/>
              <a:t> but before first-person consent for donation in Track 1 patients.</a:t>
            </a:r>
            <a:endParaRPr lang="en-US" dirty="0"/>
          </a:p>
        </p:txBody>
      </p:sp>
      <p:pic>
        <p:nvPicPr>
          <p:cNvPr id="6" name="Picture 5"/>
          <p:cNvPicPr>
            <a:picLocks noChangeAspect="1"/>
          </p:cNvPicPr>
          <p:nvPr/>
        </p:nvPicPr>
        <p:blipFill>
          <a:blip r:embed="rId2"/>
          <a:stretch>
            <a:fillRect/>
          </a:stretch>
        </p:blipFill>
        <p:spPr>
          <a:xfrm>
            <a:off x="152400" y="1676400"/>
            <a:ext cx="8361901" cy="4487989"/>
          </a:xfrm>
          <a:prstGeom prst="rect">
            <a:avLst/>
          </a:prstGeom>
        </p:spPr>
      </p:pic>
      <p:sp>
        <p:nvSpPr>
          <p:cNvPr id="7" name="TextBox 6"/>
          <p:cNvSpPr txBox="1"/>
          <p:nvPr/>
        </p:nvSpPr>
        <p:spPr>
          <a:xfrm>
            <a:off x="226370" y="6211669"/>
            <a:ext cx="8823249" cy="646331"/>
          </a:xfrm>
          <a:prstGeom prst="rect">
            <a:avLst/>
          </a:prstGeom>
          <a:noFill/>
        </p:spPr>
        <p:txBody>
          <a:bodyPr wrap="none" rtlCol="0">
            <a:spAutoFit/>
          </a:bodyPr>
          <a:lstStyle/>
          <a:p>
            <a:r>
              <a:rPr lang="en-US" dirty="0"/>
              <a:t>Wiebe K et al. Deceased organ and tissue donation after medical assistance in dying: </a:t>
            </a:r>
          </a:p>
          <a:p>
            <a:r>
              <a:rPr lang="en-US" dirty="0"/>
              <a:t>2023 updated guidance for policy. CMAJ June 26, 2023 195 (25) E870-E878</a:t>
            </a:r>
          </a:p>
        </p:txBody>
      </p:sp>
    </p:spTree>
    <p:extLst>
      <p:ext uri="{BB962C8B-B14F-4D97-AF65-F5344CB8AC3E}">
        <p14:creationId xmlns:p14="http://schemas.microsoft.com/office/powerpoint/2010/main" val="77937200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702615" cy="1219200"/>
          </a:xfrm>
        </p:spPr>
        <p:txBody>
          <a:bodyPr>
            <a:noAutofit/>
          </a:bodyPr>
          <a:lstStyle/>
          <a:p>
            <a:pPr algn="ctr"/>
            <a:r>
              <a:rPr lang="en-US" sz="2800" dirty="0"/>
              <a:t>Flow chart for referral and consent for donation after medical assistance in dying (</a:t>
            </a:r>
            <a:r>
              <a:rPr lang="en-US" sz="2800" dirty="0" err="1"/>
              <a:t>MAiD</a:t>
            </a:r>
            <a:r>
              <a:rPr lang="en-US" sz="2800" dirty="0"/>
              <a:t>) in Track 2 patients</a:t>
            </a:r>
          </a:p>
        </p:txBody>
      </p:sp>
      <p:pic>
        <p:nvPicPr>
          <p:cNvPr id="4" name="Picture 3"/>
          <p:cNvPicPr>
            <a:picLocks noChangeAspect="1"/>
          </p:cNvPicPr>
          <p:nvPr/>
        </p:nvPicPr>
        <p:blipFill>
          <a:blip r:embed="rId2"/>
          <a:stretch>
            <a:fillRect/>
          </a:stretch>
        </p:blipFill>
        <p:spPr>
          <a:xfrm>
            <a:off x="3657600" y="1219200"/>
            <a:ext cx="5392019" cy="5110163"/>
          </a:xfrm>
          <a:prstGeom prst="rect">
            <a:avLst/>
          </a:prstGeom>
        </p:spPr>
      </p:pic>
      <p:sp>
        <p:nvSpPr>
          <p:cNvPr id="5" name="TextBox 4"/>
          <p:cNvSpPr txBox="1"/>
          <p:nvPr/>
        </p:nvSpPr>
        <p:spPr>
          <a:xfrm>
            <a:off x="226370" y="6211669"/>
            <a:ext cx="8823249" cy="646331"/>
          </a:xfrm>
          <a:prstGeom prst="rect">
            <a:avLst/>
          </a:prstGeom>
          <a:noFill/>
        </p:spPr>
        <p:txBody>
          <a:bodyPr wrap="none" rtlCol="0">
            <a:spAutoFit/>
          </a:bodyPr>
          <a:lstStyle/>
          <a:p>
            <a:r>
              <a:rPr lang="en-US" dirty="0"/>
              <a:t>Wiebe K et al. Deceased organ and tissue donation after medical assistance in dying: </a:t>
            </a:r>
          </a:p>
          <a:p>
            <a:r>
              <a:rPr lang="en-US" dirty="0"/>
              <a:t>2023 updated guidance for policy. CMAJ June 26, 2023 195 (25) E870-E878</a:t>
            </a:r>
          </a:p>
        </p:txBody>
      </p:sp>
    </p:spTree>
    <p:extLst>
      <p:ext uri="{BB962C8B-B14F-4D97-AF65-F5344CB8AC3E}">
        <p14:creationId xmlns:p14="http://schemas.microsoft.com/office/powerpoint/2010/main" val="3591838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Non-beneficial treatments (NBT) in hospital at the end of life</a:t>
            </a:r>
          </a:p>
        </p:txBody>
      </p:sp>
      <p:sp>
        <p:nvSpPr>
          <p:cNvPr id="3" name="Content Placeholder 2"/>
          <p:cNvSpPr>
            <a:spLocks noGrp="1"/>
          </p:cNvSpPr>
          <p:nvPr>
            <p:ph idx="1"/>
          </p:nvPr>
        </p:nvSpPr>
        <p:spPr>
          <a:xfrm>
            <a:off x="268660" y="1503144"/>
            <a:ext cx="8701603" cy="4614192"/>
          </a:xfrm>
        </p:spPr>
        <p:txBody>
          <a:bodyPr>
            <a:normAutofit fontScale="70000" lnSpcReduction="20000"/>
          </a:bodyPr>
          <a:lstStyle/>
          <a:p>
            <a:r>
              <a:rPr lang="en-CA" dirty="0"/>
              <a:t>Evidence from 38 studies indicates that on average 33–38% of patients near the EOL received NBTs. Mean prevalence of resuscitation attempts for advanced stage patients was 28% (range 11–90%). </a:t>
            </a:r>
          </a:p>
          <a:p>
            <a:r>
              <a:rPr lang="en-CA" dirty="0"/>
              <a:t>Mean prevalence of active measures including dialysis, radiotherapy, transfusions and life support treatment to terminal patient was 7–77% (mean 30%). </a:t>
            </a:r>
          </a:p>
          <a:p>
            <a:r>
              <a:rPr lang="en-CA" dirty="0"/>
              <a:t>Non-beneficial administration of antibiotics, cardiovascular, digestive and endocrine treatments to dying patients occurred in 11–75% (mean 38%). </a:t>
            </a:r>
          </a:p>
          <a:p>
            <a:r>
              <a:rPr lang="en-CA" dirty="0"/>
              <a:t>Non-beneficial tests were performed on 33–50% of patients with do-not-resuscitate orders. From meta-analyses, the pooled prevalence of non-beneficial ICU admission was 10% (95% CI 0–33%); for chemotherapy in the last six weeks of life was 33% (95% CI 24–41%).</a:t>
            </a:r>
          </a:p>
        </p:txBody>
      </p:sp>
      <p:sp>
        <p:nvSpPr>
          <p:cNvPr id="4" name="TextBox 3"/>
          <p:cNvSpPr txBox="1"/>
          <p:nvPr/>
        </p:nvSpPr>
        <p:spPr>
          <a:xfrm>
            <a:off x="832104" y="6211669"/>
            <a:ext cx="7102714" cy="646331"/>
          </a:xfrm>
          <a:prstGeom prst="rect">
            <a:avLst/>
          </a:prstGeom>
          <a:noFill/>
        </p:spPr>
        <p:txBody>
          <a:bodyPr wrap="none" rtlCol="0">
            <a:spAutoFit/>
          </a:bodyPr>
          <a:lstStyle/>
          <a:p>
            <a:pPr fontAlgn="base"/>
            <a:r>
              <a:rPr lang="en-CA" dirty="0"/>
              <a:t>M Cardona-Morrell, et al. </a:t>
            </a:r>
            <a:r>
              <a:rPr lang="en-CA" i="1" dirty="0"/>
              <a:t>International Journal for Quality in Health Care</a:t>
            </a:r>
            <a:r>
              <a:rPr lang="en-CA" dirty="0"/>
              <a:t>, </a:t>
            </a:r>
          </a:p>
          <a:p>
            <a:pPr fontAlgn="base"/>
            <a:r>
              <a:rPr lang="en-CA" dirty="0"/>
              <a:t>Volume 28, Issue 4, September 2016, Pages 456–469,</a:t>
            </a:r>
          </a:p>
        </p:txBody>
      </p:sp>
    </p:spTree>
    <p:extLst>
      <p:ext uri="{BB962C8B-B14F-4D97-AF65-F5344CB8AC3E}">
        <p14:creationId xmlns:p14="http://schemas.microsoft.com/office/powerpoint/2010/main" val="713723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dirty="0"/>
              <a:t>Care towards the end of life: the graduated approach</a:t>
            </a:r>
          </a:p>
        </p:txBody>
      </p:sp>
      <p:sp>
        <p:nvSpPr>
          <p:cNvPr id="3" name="Content Placeholder 2"/>
          <p:cNvSpPr>
            <a:spLocks noGrp="1"/>
          </p:cNvSpPr>
          <p:nvPr>
            <p:ph idx="1"/>
          </p:nvPr>
        </p:nvSpPr>
        <p:spPr>
          <a:xfrm>
            <a:off x="323528" y="1556792"/>
            <a:ext cx="8424936" cy="4752528"/>
          </a:xfrm>
        </p:spPr>
        <p:txBody>
          <a:bodyPr>
            <a:normAutofit fontScale="92500" lnSpcReduction="20000"/>
          </a:bodyPr>
          <a:lstStyle/>
          <a:p>
            <a:r>
              <a:rPr lang="en-CA" dirty="0"/>
              <a:t>General geriatric principles</a:t>
            </a:r>
          </a:p>
          <a:p>
            <a:pPr lvl="1"/>
            <a:r>
              <a:rPr lang="en-CA" dirty="0"/>
              <a:t>Deprescribing, focus on functional improvement, balancing potential side effects of interventions with likelihood of improvement in quality of life …. Consider evidence on time needed for benefit of intervention</a:t>
            </a:r>
          </a:p>
          <a:p>
            <a:pPr lvl="1"/>
            <a:r>
              <a:rPr lang="en-CA" dirty="0"/>
              <a:t>Decreasing active interventions as directed by the patient (or substitute decision-makes) with the explicit acceptance of death approaching</a:t>
            </a:r>
          </a:p>
          <a:p>
            <a:r>
              <a:rPr lang="en-CA" dirty="0"/>
              <a:t>Palliative care</a:t>
            </a:r>
          </a:p>
          <a:p>
            <a:r>
              <a:rPr lang="en-CA" dirty="0"/>
              <a:t>Medical Assistance in Dying (legal eligibility requirements)</a:t>
            </a:r>
          </a:p>
        </p:txBody>
      </p:sp>
    </p:spTree>
    <p:extLst>
      <p:ext uri="{BB962C8B-B14F-4D97-AF65-F5344CB8AC3E}">
        <p14:creationId xmlns:p14="http://schemas.microsoft.com/office/powerpoint/2010/main" val="4186133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sz="3600" dirty="0"/>
              <a:t>Patient-family understanding of choices</a:t>
            </a:r>
          </a:p>
        </p:txBody>
      </p:sp>
      <p:sp>
        <p:nvSpPr>
          <p:cNvPr id="3" name="Content Placeholder 2"/>
          <p:cNvSpPr>
            <a:spLocks noGrp="1"/>
          </p:cNvSpPr>
          <p:nvPr>
            <p:ph idx="1"/>
          </p:nvPr>
        </p:nvSpPr>
        <p:spPr>
          <a:xfrm>
            <a:off x="0" y="914400"/>
            <a:ext cx="9144000" cy="5943600"/>
          </a:xfrm>
        </p:spPr>
        <p:txBody>
          <a:bodyPr/>
          <a:lstStyle/>
          <a:p>
            <a:r>
              <a:rPr lang="en-US" sz="2800" dirty="0"/>
              <a:t>Family of 95 YO patient (long history of depression) with pneumonia and severe shortness of breath asks for her to be assessed for MAID. Getting full, active treatment.</a:t>
            </a:r>
          </a:p>
          <a:p>
            <a:r>
              <a:rPr lang="en-US" sz="2800" dirty="0"/>
              <a:t>At an objecting site, so MAID would require transfer somewhere else, and would take a number of days </a:t>
            </a:r>
          </a:p>
          <a:p>
            <a:r>
              <a:rPr lang="en-US" sz="2800" dirty="0"/>
              <a:t>MAID requires clear understanding of choices-capacity, informed consent, so medications used to keep her comfortable would have to be decreased </a:t>
            </a:r>
          </a:p>
          <a:p>
            <a:r>
              <a:rPr lang="en-US" sz="2800" dirty="0"/>
              <a:t>Her clearest stated wish is to die peacefully. Palliative care beds are available on site, and discontinuation of active treatment with comfort measures would likely result in a peaceful death in a few days. </a:t>
            </a:r>
          </a:p>
        </p:txBody>
      </p:sp>
    </p:spTree>
    <p:extLst>
      <p:ext uri="{BB962C8B-B14F-4D97-AF65-F5344CB8AC3E}">
        <p14:creationId xmlns:p14="http://schemas.microsoft.com/office/powerpoint/2010/main" val="1105085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interest of the patient</a:t>
            </a:r>
          </a:p>
        </p:txBody>
      </p:sp>
      <p:sp>
        <p:nvSpPr>
          <p:cNvPr id="3" name="Content Placeholder 2"/>
          <p:cNvSpPr>
            <a:spLocks noGrp="1"/>
          </p:cNvSpPr>
          <p:nvPr>
            <p:ph idx="1"/>
          </p:nvPr>
        </p:nvSpPr>
        <p:spPr>
          <a:xfrm>
            <a:off x="457200" y="1219200"/>
            <a:ext cx="8686800" cy="5638800"/>
          </a:xfrm>
        </p:spPr>
        <p:txBody>
          <a:bodyPr/>
          <a:lstStyle/>
          <a:p>
            <a:r>
              <a:rPr lang="en-US" dirty="0"/>
              <a:t>What is her main goal?</a:t>
            </a:r>
          </a:p>
          <a:p>
            <a:r>
              <a:rPr lang="en-US" dirty="0"/>
              <a:t>How is this best achieved?</a:t>
            </a:r>
          </a:p>
          <a:p>
            <a:r>
              <a:rPr lang="en-US" dirty="0"/>
              <a:t>How do you include family in decision-making?</a:t>
            </a:r>
          </a:p>
          <a:p>
            <a:r>
              <a:rPr lang="en-US" dirty="0"/>
              <a:t>What if the family and the patient disagree?</a:t>
            </a:r>
          </a:p>
          <a:p>
            <a:r>
              <a:rPr lang="en-US" dirty="0"/>
              <a:t>Does the patient and her family understand the full implications of the available choices?</a:t>
            </a:r>
          </a:p>
          <a:p>
            <a:r>
              <a:rPr lang="en-US" dirty="0"/>
              <a:t>How does her long history of depression affect end of life choices?</a:t>
            </a:r>
          </a:p>
        </p:txBody>
      </p:sp>
    </p:spTree>
    <p:extLst>
      <p:ext uri="{BB962C8B-B14F-4D97-AF65-F5344CB8AC3E}">
        <p14:creationId xmlns:p14="http://schemas.microsoft.com/office/powerpoint/2010/main" val="716469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5858" y="228600"/>
            <a:ext cx="8373298" cy="1143000"/>
          </a:xfrm>
        </p:spPr>
        <p:txBody>
          <a:bodyPr>
            <a:normAutofit fontScale="90000"/>
          </a:bodyPr>
          <a:lstStyle/>
          <a:p>
            <a:r>
              <a:rPr lang="en-US" dirty="0"/>
              <a:t>How Three Women Changed the Law</a:t>
            </a:r>
          </a:p>
        </p:txBody>
      </p:sp>
      <p:grpSp>
        <p:nvGrpSpPr>
          <p:cNvPr id="7" name="Group 6"/>
          <p:cNvGrpSpPr/>
          <p:nvPr/>
        </p:nvGrpSpPr>
        <p:grpSpPr>
          <a:xfrm>
            <a:off x="189787" y="1219202"/>
            <a:ext cx="2342319" cy="4190998"/>
            <a:chOff x="181261" y="1524001"/>
            <a:chExt cx="2542778" cy="3451588"/>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726" y="1524001"/>
              <a:ext cx="2246313" cy="218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6"/>
            <p:cNvSpPr txBox="1">
              <a:spLocks/>
            </p:cNvSpPr>
            <p:nvPr/>
          </p:nvSpPr>
          <p:spPr>
            <a:xfrm>
              <a:off x="181261" y="4261104"/>
              <a:ext cx="2542778" cy="714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j-ea"/>
                  <a:cs typeface="+mj-cs"/>
                </a:rPr>
                <a:t>Sue Rodriguez (ALS)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j-ea"/>
                  <a:cs typeface="+mj-cs"/>
                </a:rPr>
                <a:t>August 2, 1950 – February 12, 1994</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a:solidFill>
                    <a:prstClr val="black"/>
                  </a:solidFill>
                  <a:latin typeface="Calibri"/>
                </a:rPr>
                <a:t>Died </a:t>
              </a:r>
              <a:r>
                <a:rPr lang="en-CA" sz="2000" dirty="0">
                  <a:solidFill>
                    <a:prstClr val="black"/>
                  </a:solidFill>
                  <a:latin typeface="Calibri"/>
                </a:rPr>
                <a:t>with the assistance of an anonymous doctor</a:t>
              </a:r>
              <a:endParaRPr kumimoji="0" lang="en-US" sz="2000" b="0" i="0" u="none" strike="noStrike" kern="1200" cap="none" spc="0" normalizeH="0" baseline="0" noProof="0" dirty="0">
                <a:ln>
                  <a:noFill/>
                </a:ln>
                <a:solidFill>
                  <a:prstClr val="black"/>
                </a:solidFill>
                <a:effectLst/>
                <a:uLnTx/>
                <a:uFillTx/>
                <a:latin typeface="Calibri"/>
                <a:ea typeface="+mj-ea"/>
                <a:cs typeface="+mj-cs"/>
              </a:endParaRPr>
            </a:p>
          </p:txBody>
        </p:sp>
      </p:grpSp>
      <p:grpSp>
        <p:nvGrpSpPr>
          <p:cNvPr id="10" name="Group 9"/>
          <p:cNvGrpSpPr/>
          <p:nvPr/>
        </p:nvGrpSpPr>
        <p:grpSpPr>
          <a:xfrm>
            <a:off x="3733800" y="1371600"/>
            <a:ext cx="5276811" cy="2639307"/>
            <a:chOff x="4010887" y="1524000"/>
            <a:chExt cx="4819611" cy="2440808"/>
          </a:xfrm>
        </p:grpSpPr>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562600" y="1524000"/>
              <a:ext cx="3267898" cy="244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txBox="1">
              <a:spLocks/>
            </p:cNvSpPr>
            <p:nvPr/>
          </p:nvSpPr>
          <p:spPr>
            <a:xfrm>
              <a:off x="4010887" y="1905000"/>
              <a:ext cx="1447800" cy="2011301"/>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j-ea"/>
                  <a:cs typeface="+mj-cs"/>
                </a:rPr>
                <a:t>Kay Carter 89Y with spinal stenosis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a:solidFill>
                    <a:prstClr val="black"/>
                  </a:solidFill>
                  <a:latin typeface="Calibri"/>
                </a:rPr>
                <a:t>Died in Switzerland 2010</a:t>
              </a:r>
              <a:endParaRPr kumimoji="0" lang="en-US" sz="2800" b="0" i="0" u="none" strike="noStrike" kern="1200" cap="none" spc="0" normalizeH="0" baseline="0" noProof="0" dirty="0">
                <a:ln>
                  <a:noFill/>
                </a:ln>
                <a:solidFill>
                  <a:prstClr val="black"/>
                </a:solidFill>
                <a:effectLst/>
                <a:uLnTx/>
                <a:uFillTx/>
                <a:latin typeface="Calibri"/>
                <a:ea typeface="+mj-ea"/>
                <a:cs typeface="+mj-cs"/>
              </a:endParaRPr>
            </a:p>
          </p:txBody>
        </p:sp>
      </p:grpSp>
      <p:grpSp>
        <p:nvGrpSpPr>
          <p:cNvPr id="13" name="Group 12"/>
          <p:cNvGrpSpPr/>
          <p:nvPr/>
        </p:nvGrpSpPr>
        <p:grpSpPr>
          <a:xfrm>
            <a:off x="2979710" y="4310920"/>
            <a:ext cx="5974503" cy="2359025"/>
            <a:chOff x="3200400" y="4267200"/>
            <a:chExt cx="5974503" cy="2359025"/>
          </a:xfrm>
        </p:grpSpPr>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267200"/>
              <a:ext cx="314497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
            <p:cNvSpPr txBox="1">
              <a:spLocks/>
            </p:cNvSpPr>
            <p:nvPr/>
          </p:nvSpPr>
          <p:spPr>
            <a:xfrm>
              <a:off x="6645435" y="5137881"/>
              <a:ext cx="2529468" cy="1066799"/>
            </a:xfrm>
            <a:prstGeom prst="rect">
              <a:avLst/>
            </a:prstGeom>
          </p:spPr>
          <p:txBody>
            <a:bodyPr vert="horz" anchor="ctr">
              <a:normAutofit fontScale="92500" lnSpcReduction="10000"/>
            </a:bodyPr>
            <a:lstStyle>
              <a:lvl1pPr algn="l" rtl="0" eaLnBrk="1" latinLnBrk="0" hangingPunct="1">
                <a:spcBef>
                  <a:spcPct val="0"/>
                </a:spcBef>
                <a:buNone/>
                <a:defRPr kumimoji="0" sz="4000" b="0" i="0" kern="1200" cap="none"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j-ea"/>
                  <a:cs typeface="+mj-cs"/>
                </a:rPr>
                <a:t>Gloria Taylor (ALS)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Calibri"/>
                  <a:ea typeface="+mj-ea"/>
                  <a:cs typeface="+mj-cs"/>
                </a:rPr>
                <a:t>c. 1948 – October 4, 2012 Natural death</a:t>
              </a:r>
              <a:endParaRPr kumimoji="0" lang="en-US" sz="2400" b="0" i="0" u="none" strike="noStrike" kern="1200" cap="none" spc="0" normalizeH="0" baseline="0" noProof="0" dirty="0">
                <a:ln>
                  <a:noFill/>
                </a:ln>
                <a:solidFill>
                  <a:prstClr val="black"/>
                </a:solidFill>
                <a:effectLst/>
                <a:uLnTx/>
                <a:uFillTx/>
                <a:latin typeface="Calibri"/>
                <a:ea typeface="+mj-ea"/>
                <a:cs typeface="+mj-cs"/>
              </a:endParaRPr>
            </a:p>
          </p:txBody>
        </p:sp>
      </p:grpSp>
    </p:spTree>
    <p:extLst>
      <p:ext uri="{BB962C8B-B14F-4D97-AF65-F5344CB8AC3E}">
        <p14:creationId xmlns:p14="http://schemas.microsoft.com/office/powerpoint/2010/main" val="2727545464"/>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1600200"/>
          </a:xfrm>
        </p:spPr>
        <p:txBody>
          <a:bodyPr>
            <a:noAutofit/>
          </a:bodyPr>
          <a:lstStyle/>
          <a:p>
            <a:pPr algn="ctr"/>
            <a:r>
              <a:rPr lang="en-US" sz="3600" b="1" dirty="0">
                <a:ln w="17780" cmpd="sng">
                  <a:noFill/>
                  <a:prstDash val="solid"/>
                  <a:miter lim="800000"/>
                </a:ln>
              </a:rPr>
              <a:t>BILL C-14</a:t>
            </a:r>
            <a:r>
              <a:rPr lang="en-US" sz="3600" dirty="0"/>
              <a:t>(June 2016)</a:t>
            </a:r>
            <a:br>
              <a:rPr lang="en-US" sz="3600" dirty="0"/>
            </a:br>
            <a:r>
              <a:rPr lang="en-US" sz="3600" dirty="0"/>
              <a:t>Medical Assistance In Dying</a:t>
            </a:r>
          </a:p>
        </p:txBody>
      </p:sp>
      <p:sp>
        <p:nvSpPr>
          <p:cNvPr id="3" name="Content Placeholder 2"/>
          <p:cNvSpPr>
            <a:spLocks noGrp="1"/>
          </p:cNvSpPr>
          <p:nvPr>
            <p:ph idx="1"/>
          </p:nvPr>
        </p:nvSpPr>
        <p:spPr>
          <a:xfrm>
            <a:off x="381000" y="1600200"/>
            <a:ext cx="8382000" cy="4343400"/>
          </a:xfrm>
        </p:spPr>
        <p:txBody>
          <a:bodyPr>
            <a:normAutofit fontScale="92500" lnSpcReduction="10000"/>
          </a:bodyPr>
          <a:lstStyle/>
          <a:p>
            <a:pPr marL="411480" lvl="1" indent="0">
              <a:buNone/>
            </a:pPr>
            <a:r>
              <a:rPr lang="en-US" sz="2800" dirty="0"/>
              <a:t>Goal</a:t>
            </a:r>
          </a:p>
          <a:p>
            <a:pPr lvl="1"/>
            <a:r>
              <a:rPr lang="en-US" sz="2800" dirty="0"/>
              <a:t>To balance individual autonomy over the end of life decisions involving suffering with protection of society.</a:t>
            </a:r>
          </a:p>
          <a:p>
            <a:pPr lvl="1"/>
            <a:r>
              <a:rPr lang="en-US" sz="2800" dirty="0"/>
              <a:t>Concerns addressed about: </a:t>
            </a:r>
          </a:p>
          <a:p>
            <a:pPr lvl="2">
              <a:buFont typeface="Arial" panose="020B0604020202020204" pitchFamily="34" charset="0"/>
              <a:buChar char="•"/>
            </a:pPr>
            <a:r>
              <a:rPr lang="en-US" dirty="0"/>
              <a:t>Vulnerable populations</a:t>
            </a:r>
          </a:p>
          <a:p>
            <a:pPr lvl="2">
              <a:buFont typeface="Arial" panose="020B0604020202020204" pitchFamily="34" charset="0"/>
              <a:buChar char="•"/>
            </a:pPr>
            <a:r>
              <a:rPr lang="en-US" dirty="0"/>
              <a:t>The “slippery slope”</a:t>
            </a:r>
          </a:p>
          <a:p>
            <a:pPr marL="411480" lvl="1" indent="0">
              <a:buNone/>
            </a:pPr>
            <a:r>
              <a:rPr lang="en-US" dirty="0"/>
              <a:t>Care provider expectations</a:t>
            </a:r>
          </a:p>
          <a:p>
            <a:pPr lvl="1">
              <a:buFont typeface="Arial" panose="020B0604020202020204" pitchFamily="34" charset="0"/>
              <a:buChar char="•"/>
            </a:pPr>
            <a:r>
              <a:rPr lang="en-US" dirty="0"/>
              <a:t>No requirement to formally participate in MAiD </a:t>
            </a:r>
          </a:p>
          <a:p>
            <a:pPr lvl="1">
              <a:buFont typeface="Arial" panose="020B0604020202020204" pitchFamily="34" charset="0"/>
              <a:buChar char="•"/>
            </a:pPr>
            <a:r>
              <a:rPr lang="en-US" dirty="0"/>
              <a:t>Care providers may not abandon their patients and patients have to be allowed to seek their legal options.</a:t>
            </a:r>
          </a:p>
          <a:p>
            <a:pPr lvl="1">
              <a:buFont typeface="Arial" panose="020B0604020202020204" pitchFamily="34" charset="0"/>
              <a:buChar char="•"/>
            </a:pPr>
            <a:endParaRPr lang="en-US" dirty="0"/>
          </a:p>
          <a:p>
            <a:pPr lvl="1">
              <a:buFont typeface="Arial" panose="020B0604020202020204" pitchFamily="34" charset="0"/>
              <a:buChar char="•"/>
            </a:pPr>
            <a:endParaRPr lang="en-CA" sz="2800" dirty="0">
              <a:solidFill>
                <a:schemeClr val="tx1"/>
              </a:solidFill>
            </a:endParaRPr>
          </a:p>
          <a:p>
            <a:pPr lvl="1">
              <a:buFont typeface="Arial" panose="020B0604020202020204" pitchFamily="34" charset="0"/>
              <a:buChar char="•"/>
            </a:pPr>
            <a:endParaRPr lang="en-US" sz="28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lvl="1">
              <a:buNone/>
            </a:pP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endParaRPr lang="en-US" dirty="0"/>
          </a:p>
        </p:txBody>
      </p:sp>
      <p:sp>
        <p:nvSpPr>
          <p:cNvPr id="4" name="TextBox 3"/>
          <p:cNvSpPr txBox="1"/>
          <p:nvPr/>
        </p:nvSpPr>
        <p:spPr>
          <a:xfrm>
            <a:off x="381000" y="6158753"/>
            <a:ext cx="7548861" cy="369332"/>
          </a:xfrm>
          <a:prstGeom prst="rect">
            <a:avLst/>
          </a:prstGeom>
          <a:noFill/>
        </p:spPr>
        <p:txBody>
          <a:bodyPr wrap="none" rtlCol="0">
            <a:spAutoFit/>
          </a:bodyPr>
          <a:lstStyle/>
          <a:p>
            <a:r>
              <a:rPr lang="en-US" dirty="0">
                <a:solidFill>
                  <a:prstClr val="black"/>
                </a:solidFill>
              </a:rPr>
              <a:t>https://laws-lois.justice.gc.ca/eng/annualstatutes/2016_3/fulltext.html</a:t>
            </a:r>
          </a:p>
        </p:txBody>
      </p:sp>
    </p:spTree>
    <p:extLst>
      <p:ext uri="{BB962C8B-B14F-4D97-AF65-F5344CB8AC3E}">
        <p14:creationId xmlns:p14="http://schemas.microsoft.com/office/powerpoint/2010/main" val="2184914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itle 1"/>
          <p:cNvSpPr txBox="1">
            <a:spLocks noGrp="1"/>
          </p:cNvSpPr>
          <p:nvPr>
            <p:ph type="title"/>
          </p:nvPr>
        </p:nvSpPr>
        <p:spPr>
          <a:xfrm>
            <a:off x="284868" y="436762"/>
            <a:ext cx="8581681" cy="601768"/>
          </a:xfrm>
          <a:prstGeom prst="rect">
            <a:avLst/>
          </a:prstGeom>
        </p:spPr>
        <p:txBody>
          <a:bodyPr>
            <a:normAutofit fontScale="90000"/>
          </a:bodyPr>
          <a:lstStyle/>
          <a:p>
            <a:r>
              <a:t>	</a:t>
            </a:r>
          </a:p>
        </p:txBody>
      </p:sp>
      <p:sp>
        <p:nvSpPr>
          <p:cNvPr id="143" name="Content Placeholder 2"/>
          <p:cNvSpPr txBox="1">
            <a:spLocks noGrp="1"/>
          </p:cNvSpPr>
          <p:nvPr>
            <p:ph type="body" idx="1"/>
          </p:nvPr>
        </p:nvSpPr>
        <p:spPr>
          <a:xfrm>
            <a:off x="152399" y="1038530"/>
            <a:ext cx="8972909" cy="5590870"/>
          </a:xfrm>
          <a:prstGeom prst="rect">
            <a:avLst/>
          </a:prstGeom>
        </p:spPr>
        <p:txBody>
          <a:bodyPr>
            <a:normAutofit fontScale="92500"/>
          </a:bodyPr>
          <a:lstStyle/>
          <a:p>
            <a:pPr marL="342900" indent="-342900">
              <a:spcBef>
                <a:spcPts val="300"/>
              </a:spcBef>
              <a:defRPr sz="1600"/>
            </a:pPr>
            <a:r>
              <a:rPr sz="2400" dirty="0"/>
              <a:t>At least </a:t>
            </a:r>
            <a:r>
              <a:rPr sz="2400" b="1" dirty="0"/>
              <a:t>18 years old </a:t>
            </a:r>
          </a:p>
          <a:p>
            <a:pPr marL="342900" indent="-342900">
              <a:spcBef>
                <a:spcPts val="300"/>
              </a:spcBef>
              <a:defRPr sz="1600" b="1"/>
            </a:pPr>
            <a:r>
              <a:rPr sz="2400" dirty="0"/>
              <a:t>Capacity</a:t>
            </a:r>
            <a:r>
              <a:rPr sz="2400" b="0" dirty="0"/>
              <a:t> </a:t>
            </a:r>
            <a:r>
              <a:rPr sz="2400" dirty="0"/>
              <a:t>to make decisions </a:t>
            </a:r>
            <a:r>
              <a:rPr sz="2400" b="0" dirty="0"/>
              <a:t>with respect to health </a:t>
            </a:r>
          </a:p>
          <a:p>
            <a:pPr marL="342900" indent="-342900">
              <a:spcBef>
                <a:spcPts val="300"/>
              </a:spcBef>
              <a:defRPr sz="1600" b="1"/>
            </a:pPr>
            <a:r>
              <a:rPr sz="2400" dirty="0"/>
              <a:t>Eligible for publicly funded health care services </a:t>
            </a:r>
            <a:r>
              <a:rPr sz="2400" b="0" dirty="0"/>
              <a:t>in Canada</a:t>
            </a:r>
          </a:p>
          <a:p>
            <a:pPr marL="342900" indent="-342900">
              <a:spcBef>
                <a:spcPts val="300"/>
              </a:spcBef>
              <a:defRPr sz="1600"/>
            </a:pPr>
            <a:r>
              <a:rPr sz="2400" dirty="0"/>
              <a:t>Make a </a:t>
            </a:r>
            <a:r>
              <a:rPr sz="2400" b="1" dirty="0"/>
              <a:t>voluntary request </a:t>
            </a:r>
            <a:r>
              <a:rPr sz="2400" dirty="0"/>
              <a:t>that is not the result of external pressure </a:t>
            </a:r>
          </a:p>
          <a:p>
            <a:pPr marL="342900" indent="-342900">
              <a:spcBef>
                <a:spcPts val="300"/>
              </a:spcBef>
              <a:defRPr sz="1600"/>
            </a:pPr>
            <a:r>
              <a:rPr sz="2400" dirty="0"/>
              <a:t>Give </a:t>
            </a:r>
            <a:r>
              <a:rPr sz="2400" b="1" dirty="0"/>
              <a:t>informed consent </a:t>
            </a:r>
            <a:r>
              <a:rPr sz="2400" dirty="0"/>
              <a:t>to receive MAID, meaning that the person has consented to receiving MAID after they have received all information needed to make this decision</a:t>
            </a:r>
          </a:p>
          <a:p>
            <a:pPr marL="342900" indent="-342900">
              <a:spcBef>
                <a:spcPts val="300"/>
              </a:spcBef>
              <a:defRPr sz="1600"/>
            </a:pPr>
            <a:r>
              <a:rPr sz="2400" dirty="0"/>
              <a:t>Has a </a:t>
            </a:r>
            <a:r>
              <a:rPr sz="2400" b="1" dirty="0"/>
              <a:t>grievous and irremediable </a:t>
            </a:r>
            <a:r>
              <a:rPr sz="2400" dirty="0"/>
              <a:t>medical condition:</a:t>
            </a:r>
          </a:p>
          <a:p>
            <a:pPr marL="742950" lvl="1" indent="-285750">
              <a:spcBef>
                <a:spcPts val="300"/>
              </a:spcBef>
              <a:defRPr sz="1400"/>
            </a:pPr>
            <a:r>
              <a:rPr sz="2000" dirty="0"/>
              <a:t>serious and incurable illness, disease or disability </a:t>
            </a:r>
            <a:r>
              <a:rPr sz="2000" dirty="0">
                <a:solidFill>
                  <a:srgbClr val="000000"/>
                </a:solidFill>
              </a:rPr>
              <a:t>(a mental illness cannot fulfill this criterion </a:t>
            </a:r>
            <a:r>
              <a:rPr lang="en-US" sz="2000" dirty="0">
                <a:solidFill>
                  <a:srgbClr val="000000"/>
                </a:solidFill>
              </a:rPr>
              <a:t>currently</a:t>
            </a:r>
            <a:r>
              <a:rPr sz="2000" dirty="0">
                <a:solidFill>
                  <a:srgbClr val="000000"/>
                </a:solidFill>
              </a:rPr>
              <a:t>)</a:t>
            </a:r>
            <a:r>
              <a:rPr sz="2000" dirty="0"/>
              <a:t>, and</a:t>
            </a:r>
            <a:endParaRPr sz="2400" dirty="0"/>
          </a:p>
          <a:p>
            <a:pPr marL="742950" lvl="1" indent="-285750">
              <a:spcBef>
                <a:spcPts val="300"/>
              </a:spcBef>
              <a:defRPr sz="1400"/>
            </a:pPr>
            <a:r>
              <a:rPr sz="2000" dirty="0"/>
              <a:t>advanced state of irreversible decline in capabilities, and</a:t>
            </a:r>
            <a:endParaRPr sz="2400" dirty="0"/>
          </a:p>
          <a:p>
            <a:pPr marL="742950" lvl="1" indent="-285750">
              <a:spcBef>
                <a:spcPts val="300"/>
              </a:spcBef>
              <a:defRPr sz="1400">
                <a:solidFill>
                  <a:srgbClr val="000000"/>
                </a:solidFill>
              </a:defRPr>
            </a:pPr>
            <a:r>
              <a:rPr sz="2000" dirty="0"/>
              <a:t>enduring physical or psychological suffering, caused by either the illness, disease or disability, or by the advanced state of decline in capabilities, that is </a:t>
            </a:r>
            <a:r>
              <a:rPr sz="2000" u="sng" dirty="0"/>
              <a:t>intolerable to the person and cannot be relieved under conditions that they consider acceptable</a:t>
            </a:r>
            <a:endParaRPr sz="2400" u="sng" dirty="0"/>
          </a:p>
        </p:txBody>
      </p:sp>
      <p:sp>
        <p:nvSpPr>
          <p:cNvPr id="144" name="Slide Number Placeholder 3"/>
          <p:cNvSpPr txBox="1">
            <a:spLocks noGrp="1"/>
          </p:cNvSpPr>
          <p:nvPr>
            <p:ph type="sldNum" sz="quarter" idx="2"/>
          </p:nvPr>
        </p:nvSpPr>
        <p:spPr>
          <a:xfrm>
            <a:off x="8424818" y="6512495"/>
            <a:ext cx="181835" cy="23927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19</a:t>
            </a:fld>
            <a:endParaRPr/>
          </a:p>
        </p:txBody>
      </p:sp>
      <p:sp>
        <p:nvSpPr>
          <p:cNvPr id="145" name="Text Placeholder 4"/>
          <p:cNvSpPr>
            <a:spLocks noGrp="1"/>
          </p:cNvSpPr>
          <p:nvPr>
            <p:ph type="body" idx="13"/>
          </p:nvPr>
        </p:nvSpPr>
        <p:spPr>
          <a:xfrm>
            <a:off x="685800" y="152400"/>
            <a:ext cx="7162800" cy="7508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lvl1pPr marL="0" indent="0" defTabSz="388620">
              <a:buSzTx/>
              <a:buFontTx/>
              <a:buNone/>
              <a:defRPr sz="1700">
                <a:solidFill>
                  <a:srgbClr val="C00000"/>
                </a:solidFill>
                <a:effectLst>
                  <a:outerShdw blurRad="32385" dist="32385" dir="2700000" rotWithShape="0">
                    <a:srgbClr val="000000">
                      <a:alpha val="43137"/>
                    </a:srgbClr>
                  </a:outerShdw>
                </a:effectLst>
              </a:defRPr>
            </a:lvl1pPr>
          </a:lstStyle>
          <a:p>
            <a:pPr algn="ctr"/>
            <a:r>
              <a:rPr lang="en-US" sz="3200" dirty="0">
                <a:solidFill>
                  <a:schemeClr val="tx1"/>
                </a:solidFill>
                <a:effectLst/>
              </a:rPr>
              <a:t>Eligibility Criteria (C14 and C7)</a:t>
            </a:r>
          </a:p>
        </p:txBody>
      </p:sp>
    </p:spTree>
    <p:extLst>
      <p:ext uri="{BB962C8B-B14F-4D97-AF65-F5344CB8AC3E}">
        <p14:creationId xmlns:p14="http://schemas.microsoft.com/office/powerpoint/2010/main" val="21835818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noChangeArrowheads="1"/>
          </p:cNvSpPr>
          <p:nvPr>
            <p:ph type="title"/>
          </p:nvPr>
        </p:nvSpPr>
        <p:spPr>
          <a:xfrm>
            <a:off x="609600" y="457200"/>
            <a:ext cx="8229600" cy="1066800"/>
          </a:xfrm>
        </p:spPr>
        <p:txBody>
          <a:bodyPr/>
          <a:lstStyle/>
          <a:p>
            <a:pPr eaLnBrk="1" hangingPunct="1"/>
            <a:r>
              <a:rPr lang="en-CA" altLang="en-US" dirty="0"/>
              <a:t>Faculty/Presenter Disclosure</a:t>
            </a:r>
          </a:p>
        </p:txBody>
      </p:sp>
      <p:sp>
        <p:nvSpPr>
          <p:cNvPr id="3" name="Content Placeholder 2"/>
          <p:cNvSpPr>
            <a:spLocks noGrp="1"/>
          </p:cNvSpPr>
          <p:nvPr>
            <p:ph idx="1"/>
          </p:nvPr>
        </p:nvSpPr>
        <p:spPr>
          <a:xfrm>
            <a:off x="457200" y="1524000"/>
            <a:ext cx="8382000" cy="4629912"/>
          </a:xfrm>
        </p:spPr>
        <p:txBody>
          <a:bodyPr rtlCol="0">
            <a:normAutofit/>
          </a:bodyPr>
          <a:lstStyle/>
          <a:p>
            <a:pPr eaLnBrk="1" fontAlgn="auto" hangingPunct="1">
              <a:spcAft>
                <a:spcPts val="0"/>
              </a:spcAft>
              <a:buFont typeface="Arial" panose="020B0604020202020204" pitchFamily="34" charset="0"/>
              <a:buChar char="•"/>
              <a:defRPr/>
            </a:pPr>
            <a:r>
              <a:rPr lang="en-CA" sz="2800" b="1" dirty="0"/>
              <a:t>Faculty: </a:t>
            </a:r>
            <a:r>
              <a:rPr lang="en-CA" sz="2800" dirty="0"/>
              <a:t>Lilian Thorpe</a:t>
            </a:r>
          </a:p>
          <a:p>
            <a:pPr eaLnBrk="1" fontAlgn="auto" hangingPunct="1">
              <a:spcAft>
                <a:spcPts val="0"/>
              </a:spcAft>
              <a:buFont typeface="Arial" panose="020B0604020202020204" pitchFamily="34" charset="0"/>
              <a:buChar char="•"/>
              <a:defRPr/>
            </a:pPr>
            <a:endParaRPr lang="en-CA" sz="2800" b="1" dirty="0"/>
          </a:p>
          <a:p>
            <a:pPr eaLnBrk="1" fontAlgn="auto" hangingPunct="1">
              <a:spcAft>
                <a:spcPts val="0"/>
              </a:spcAft>
              <a:buFont typeface="Arial" panose="020B0604020202020204" pitchFamily="34" charset="0"/>
              <a:buChar char="•"/>
              <a:defRPr/>
            </a:pPr>
            <a:r>
              <a:rPr lang="en-CA" sz="2800" b="1" dirty="0"/>
              <a:t>Relationships with financial sponsors: </a:t>
            </a:r>
          </a:p>
          <a:p>
            <a:pPr lvl="1" eaLnBrk="1" fontAlgn="auto" hangingPunct="1">
              <a:spcAft>
                <a:spcPts val="0"/>
              </a:spcAft>
              <a:buFont typeface="Arial" panose="020B0604020202020204" pitchFamily="34" charset="0"/>
              <a:buChar char="–"/>
              <a:defRPr/>
            </a:pPr>
            <a:r>
              <a:rPr lang="en-CA" sz="2400" b="1" dirty="0"/>
              <a:t>Grants/Research Support: Nil</a:t>
            </a:r>
          </a:p>
          <a:p>
            <a:pPr lvl="1">
              <a:buFont typeface="Arial" panose="020B0604020202020204" pitchFamily="34" charset="0"/>
              <a:buChar char="–"/>
              <a:defRPr/>
            </a:pPr>
            <a:r>
              <a:rPr lang="en-CA" sz="2400" b="1" dirty="0"/>
              <a:t>Speakers Bureau/</a:t>
            </a:r>
            <a:r>
              <a:rPr lang="en-CA" sz="2400" b="1" u="sng" dirty="0"/>
              <a:t>Honoraria</a:t>
            </a:r>
            <a:r>
              <a:rPr lang="en-CA" sz="2400" b="1" dirty="0"/>
              <a:t>: </a:t>
            </a:r>
            <a:r>
              <a:rPr lang="en-US" sz="2400" dirty="0"/>
              <a:t>Canadian Association of MAID Assessors and Providers (</a:t>
            </a:r>
            <a:r>
              <a:rPr lang="en-CA" sz="2400" dirty="0"/>
              <a:t>CAMAP) for involvement in developing training guidelines for assessors and providers</a:t>
            </a:r>
          </a:p>
          <a:p>
            <a:pPr lvl="1">
              <a:buFont typeface="Arial" panose="020B0604020202020204" pitchFamily="34" charset="0"/>
              <a:buChar char="–"/>
              <a:defRPr/>
            </a:pPr>
            <a:r>
              <a:rPr lang="en-CA" sz="2400" b="1" dirty="0"/>
              <a:t>Consulting Fees: </a:t>
            </a:r>
            <a:r>
              <a:rPr lang="en-CA" sz="2400" dirty="0"/>
              <a:t>Health Canada </a:t>
            </a:r>
          </a:p>
          <a:p>
            <a:pPr lvl="1">
              <a:buFont typeface="Arial" panose="020B0604020202020204" pitchFamily="34" charset="0"/>
              <a:buChar char="–"/>
              <a:defRPr/>
            </a:pPr>
            <a:r>
              <a:rPr lang="en-CA" sz="2400" b="1" dirty="0"/>
              <a:t>Patents</a:t>
            </a:r>
            <a:r>
              <a:rPr lang="en-CA" sz="2400" dirty="0"/>
              <a:t>: Nil</a:t>
            </a:r>
          </a:p>
          <a:p>
            <a:pPr lvl="1" eaLnBrk="1" fontAlgn="auto" hangingPunct="1">
              <a:spcAft>
                <a:spcPts val="0"/>
              </a:spcAft>
              <a:buFont typeface="Arial" panose="020B0604020202020204" pitchFamily="34" charset="0"/>
              <a:buChar char="–"/>
              <a:defRPr/>
            </a:pPr>
            <a:r>
              <a:rPr lang="en-CA" sz="2400" b="1" dirty="0"/>
              <a:t>Other: Nil</a:t>
            </a:r>
            <a:endParaRPr lang="en-CA" sz="2400" dirty="0"/>
          </a:p>
          <a:p>
            <a:pPr eaLnBrk="1" fontAlgn="auto" hangingPunct="1">
              <a:spcAft>
                <a:spcPts val="0"/>
              </a:spcAft>
              <a:buFont typeface="Arial" panose="020B0604020202020204" pitchFamily="34" charset="0"/>
              <a:buChar char="•"/>
              <a:defRPr/>
            </a:pPr>
            <a:endParaRPr lang="en-CA" sz="2400" dirty="0">
              <a:solidFill>
                <a:srgbClr val="FF0000"/>
              </a:solidFill>
            </a:endParaRPr>
          </a:p>
          <a:p>
            <a:pPr marL="0" indent="0" eaLnBrk="1" fontAlgn="auto" hangingPunct="1">
              <a:spcAft>
                <a:spcPts val="0"/>
              </a:spcAft>
              <a:buFont typeface="Arial" panose="020B0604020202020204" pitchFamily="34" charset="0"/>
              <a:buNone/>
              <a:defRPr/>
            </a:pPr>
            <a:endParaRPr lang="en-CA" sz="2400" dirty="0"/>
          </a:p>
        </p:txBody>
      </p:sp>
    </p:spTree>
    <p:extLst>
      <p:ext uri="{BB962C8B-B14F-4D97-AF65-F5344CB8AC3E}">
        <p14:creationId xmlns:p14="http://schemas.microsoft.com/office/powerpoint/2010/main" val="2922949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509" y="838200"/>
            <a:ext cx="8229600" cy="1066800"/>
          </a:xfrm>
        </p:spPr>
        <p:txBody>
          <a:bodyPr>
            <a:normAutofit fontScale="90000"/>
          </a:bodyPr>
          <a:lstStyle/>
          <a:p>
            <a:r>
              <a:rPr lang="en-US" dirty="0"/>
              <a:t>Make a voluntary request that is not the result of external pressure </a:t>
            </a:r>
          </a:p>
        </p:txBody>
      </p:sp>
      <p:sp>
        <p:nvSpPr>
          <p:cNvPr id="3" name="Content Placeholder 2"/>
          <p:cNvSpPr>
            <a:spLocks noGrp="1"/>
          </p:cNvSpPr>
          <p:nvPr>
            <p:ph idx="1"/>
          </p:nvPr>
        </p:nvSpPr>
        <p:spPr>
          <a:xfrm>
            <a:off x="434009" y="2667000"/>
            <a:ext cx="8610600" cy="2590800"/>
          </a:xfrm>
        </p:spPr>
        <p:txBody>
          <a:bodyPr/>
          <a:lstStyle/>
          <a:p>
            <a:r>
              <a:rPr lang="en-US" dirty="0"/>
              <a:t>What if a person is unable to access necessary health of social resources to manage their suffering?</a:t>
            </a:r>
          </a:p>
          <a:p>
            <a:r>
              <a:rPr lang="en-US" dirty="0"/>
              <a:t>Is a request for MAID then truly voluntary?</a:t>
            </a:r>
          </a:p>
        </p:txBody>
      </p:sp>
    </p:spTree>
    <p:extLst>
      <p:ext uri="{BB962C8B-B14F-4D97-AF65-F5344CB8AC3E}">
        <p14:creationId xmlns:p14="http://schemas.microsoft.com/office/powerpoint/2010/main" val="1587624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1981200"/>
          </a:xfrm>
        </p:spPr>
        <p:txBody>
          <a:bodyPr>
            <a:noAutofit/>
          </a:bodyPr>
          <a:lstStyle/>
          <a:p>
            <a:r>
              <a:rPr lang="en-US" sz="3200" dirty="0"/>
              <a:t>Give informed consent to receive MAID, meaning that the person has consented to receiving MAID after they have </a:t>
            </a:r>
            <a:r>
              <a:rPr lang="en-US" sz="3200" u="sng" dirty="0"/>
              <a:t>received</a:t>
            </a:r>
            <a:r>
              <a:rPr lang="en-US" sz="3200" dirty="0"/>
              <a:t> all information needed to make this decision</a:t>
            </a:r>
          </a:p>
        </p:txBody>
      </p:sp>
      <p:sp>
        <p:nvSpPr>
          <p:cNvPr id="3" name="Content Placeholder 2"/>
          <p:cNvSpPr>
            <a:spLocks noGrp="1"/>
          </p:cNvSpPr>
          <p:nvPr>
            <p:ph idx="1"/>
          </p:nvPr>
        </p:nvSpPr>
        <p:spPr>
          <a:xfrm>
            <a:off x="381000" y="2743200"/>
            <a:ext cx="8534400" cy="2932176"/>
          </a:xfrm>
        </p:spPr>
        <p:txBody>
          <a:bodyPr/>
          <a:lstStyle/>
          <a:p>
            <a:r>
              <a:rPr lang="en-US" dirty="0"/>
              <a:t>Is receiving information the same as understanding and retaining information?</a:t>
            </a:r>
          </a:p>
          <a:p>
            <a:pPr lvl="1"/>
            <a:r>
              <a:rPr lang="en-US" dirty="0"/>
              <a:t>The 95 year old woman discussed earlier was provided much information on MAID by two health care providers but was unable to recall this at the formal assessment later in the day.</a:t>
            </a:r>
          </a:p>
        </p:txBody>
      </p:sp>
    </p:spTree>
    <p:extLst>
      <p:ext uri="{BB962C8B-B14F-4D97-AF65-F5344CB8AC3E}">
        <p14:creationId xmlns:p14="http://schemas.microsoft.com/office/powerpoint/2010/main" val="4190620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13" y="533400"/>
            <a:ext cx="8229600" cy="1066800"/>
          </a:xfrm>
        </p:spPr>
        <p:txBody>
          <a:bodyPr>
            <a:normAutofit fontScale="90000"/>
          </a:bodyPr>
          <a:lstStyle/>
          <a:p>
            <a:r>
              <a:rPr lang="en-US" dirty="0"/>
              <a:t>Serious and incurable illness, disease or disability </a:t>
            </a:r>
          </a:p>
        </p:txBody>
      </p:sp>
      <p:sp>
        <p:nvSpPr>
          <p:cNvPr id="3" name="Text Placeholder 2"/>
          <p:cNvSpPr>
            <a:spLocks noGrp="1"/>
          </p:cNvSpPr>
          <p:nvPr>
            <p:ph type="body" idx="1"/>
          </p:nvPr>
        </p:nvSpPr>
        <p:spPr>
          <a:xfrm>
            <a:off x="460513" y="2286000"/>
            <a:ext cx="7669696" cy="3048000"/>
          </a:xfrm>
        </p:spPr>
        <p:txBody>
          <a:bodyPr/>
          <a:lstStyle/>
          <a:p>
            <a:r>
              <a:rPr lang="en-US" dirty="0"/>
              <a:t>Many illnesses, like arthritis or heart disease are not curable, but manageable. </a:t>
            </a:r>
          </a:p>
          <a:p>
            <a:r>
              <a:rPr lang="en-US" dirty="0"/>
              <a:t>What if a patient refuses all reasonable interventions to make these manageable?</a:t>
            </a:r>
          </a:p>
        </p:txBody>
      </p:sp>
    </p:spTree>
    <p:extLst>
      <p:ext uri="{BB962C8B-B14F-4D97-AF65-F5344CB8AC3E}">
        <p14:creationId xmlns:p14="http://schemas.microsoft.com/office/powerpoint/2010/main" val="240268961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2438400"/>
          </a:xfrm>
        </p:spPr>
        <p:txBody>
          <a:bodyPr>
            <a:normAutofit fontScale="90000"/>
          </a:bodyPr>
          <a:lstStyle/>
          <a:p>
            <a:r>
              <a:rPr lang="en-US" sz="2800" dirty="0"/>
              <a:t>Enduring physical or psychological suffering, caused by either the illness, disease or disability, or by the advanced state of decline in capabilities, that is intolerable to the person and </a:t>
            </a:r>
            <a:r>
              <a:rPr lang="en-US" sz="2800" u="sng" dirty="0"/>
              <a:t>cannot be relieved under conditions that they consider acceptable</a:t>
            </a:r>
            <a:endParaRPr lang="en-US" sz="2800" dirty="0"/>
          </a:p>
        </p:txBody>
      </p:sp>
      <p:sp>
        <p:nvSpPr>
          <p:cNvPr id="5" name="Content Placeholder 4"/>
          <p:cNvSpPr>
            <a:spLocks noGrp="1"/>
          </p:cNvSpPr>
          <p:nvPr>
            <p:ph idx="1"/>
          </p:nvPr>
        </p:nvSpPr>
        <p:spPr>
          <a:xfrm>
            <a:off x="457200" y="3200400"/>
            <a:ext cx="8305800" cy="1981200"/>
          </a:xfrm>
        </p:spPr>
        <p:txBody>
          <a:bodyPr/>
          <a:lstStyle/>
          <a:p>
            <a:r>
              <a:rPr lang="en-US" dirty="0"/>
              <a:t>What if an otherwise healthy person with pneumonia refuses any treatment for this as they consider the treatments unacceptable?</a:t>
            </a:r>
          </a:p>
        </p:txBody>
      </p:sp>
    </p:spTree>
    <p:extLst>
      <p:ext uri="{BB962C8B-B14F-4D97-AF65-F5344CB8AC3E}">
        <p14:creationId xmlns:p14="http://schemas.microsoft.com/office/powerpoint/2010/main" val="2875835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991600" cy="1219200"/>
          </a:xfrm>
        </p:spPr>
        <p:txBody>
          <a:bodyPr>
            <a:normAutofit fontScale="90000"/>
          </a:bodyPr>
          <a:lstStyle/>
          <a:p>
            <a:pPr algn="ctr"/>
            <a:r>
              <a:rPr lang="en-US" dirty="0"/>
              <a:t>C14 required reasonably foreseeable natural death (RFND)</a:t>
            </a:r>
          </a:p>
        </p:txBody>
      </p:sp>
      <p:sp>
        <p:nvSpPr>
          <p:cNvPr id="3" name="Content Placeholder 2"/>
          <p:cNvSpPr>
            <a:spLocks noGrp="1"/>
          </p:cNvSpPr>
          <p:nvPr>
            <p:ph idx="1"/>
          </p:nvPr>
        </p:nvSpPr>
        <p:spPr>
          <a:xfrm>
            <a:off x="304800" y="1981200"/>
            <a:ext cx="8534400" cy="4038600"/>
          </a:xfrm>
        </p:spPr>
        <p:txBody>
          <a:bodyPr/>
          <a:lstStyle/>
          <a:p>
            <a:r>
              <a:rPr lang="en-CA" dirty="0"/>
              <a:t>Natural death has become </a:t>
            </a:r>
            <a:r>
              <a:rPr lang="en-CA" u="sng" dirty="0"/>
              <a:t>reasonably foreseeable</a:t>
            </a:r>
            <a:r>
              <a:rPr lang="en-CA" dirty="0"/>
              <a:t>, taking into account all of their medical circumstances, without a prognosis necessarily having been made as to the specific length of time that they have remaining </a:t>
            </a:r>
          </a:p>
          <a:p>
            <a:pPr lvl="1"/>
            <a:r>
              <a:rPr lang="en-CA" i="1" dirty="0"/>
              <a:t>Based on Kay Carter with spinal stenosis in the initial successful court case, so likely a few years acceptable (except in Quebec)</a:t>
            </a:r>
          </a:p>
          <a:p>
            <a:pPr marL="109728" indent="0">
              <a:buNone/>
            </a:pPr>
            <a:endParaRPr lang="en-US" dirty="0"/>
          </a:p>
        </p:txBody>
      </p:sp>
    </p:spTree>
    <p:extLst>
      <p:ext uri="{BB962C8B-B14F-4D97-AF65-F5344CB8AC3E}">
        <p14:creationId xmlns:p14="http://schemas.microsoft.com/office/powerpoint/2010/main" val="1763810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48225-81A4-EDB8-D524-47DA2CFE2000}"/>
              </a:ext>
            </a:extLst>
          </p:cNvPr>
          <p:cNvSpPr>
            <a:spLocks noGrp="1"/>
          </p:cNvSpPr>
          <p:nvPr>
            <p:ph type="title"/>
          </p:nvPr>
        </p:nvSpPr>
        <p:spPr>
          <a:xfrm>
            <a:off x="533400" y="342900"/>
            <a:ext cx="8229600" cy="1295400"/>
          </a:xfrm>
        </p:spPr>
        <p:txBody>
          <a:bodyPr>
            <a:noAutofit/>
          </a:bodyPr>
          <a:lstStyle/>
          <a:p>
            <a:r>
              <a:rPr lang="en-CA" sz="3200" dirty="0"/>
              <a:t>Origins of C-7: </a:t>
            </a:r>
            <a:r>
              <a:rPr lang="en-CA" sz="3200" dirty="0" err="1"/>
              <a:t>Truchon</a:t>
            </a:r>
            <a:r>
              <a:rPr lang="en-CA" sz="3200" dirty="0"/>
              <a:t> and </a:t>
            </a:r>
            <a:r>
              <a:rPr lang="en-CA" sz="3200" dirty="0" err="1"/>
              <a:t>Gladu</a:t>
            </a:r>
            <a:r>
              <a:rPr lang="en-CA" sz="3200" dirty="0"/>
              <a:t> v. Canada (Attorney General) and Quebec (Attorney General)</a:t>
            </a:r>
            <a:endParaRPr lang="en-US" sz="3200" dirty="0"/>
          </a:p>
        </p:txBody>
      </p:sp>
      <p:sp>
        <p:nvSpPr>
          <p:cNvPr id="3" name="Text Placeholder 2">
            <a:extLst>
              <a:ext uri="{FF2B5EF4-FFF2-40B4-BE49-F238E27FC236}">
                <a16:creationId xmlns:a16="http://schemas.microsoft.com/office/drawing/2014/main" id="{453356A5-B131-F0CE-A493-E04CC88CB0DC}"/>
              </a:ext>
            </a:extLst>
          </p:cNvPr>
          <p:cNvSpPr>
            <a:spLocks noGrp="1"/>
          </p:cNvSpPr>
          <p:nvPr>
            <p:ph type="body" idx="1"/>
          </p:nvPr>
        </p:nvSpPr>
        <p:spPr>
          <a:xfrm>
            <a:off x="269240" y="1828800"/>
            <a:ext cx="8382000" cy="4038600"/>
          </a:xfrm>
        </p:spPr>
        <p:txBody>
          <a:bodyPr>
            <a:normAutofit fontScale="92500" lnSpcReduction="10000"/>
          </a:bodyPr>
          <a:lstStyle/>
          <a:p>
            <a:r>
              <a:rPr lang="en-CA" dirty="0"/>
              <a:t>On June 13, 2017, two plaintiffs challenged both Québec’s and Canada’s MAiD legislation. </a:t>
            </a:r>
          </a:p>
          <a:p>
            <a:r>
              <a:rPr lang="en-CA" dirty="0"/>
              <a:t>Jean </a:t>
            </a:r>
            <a:r>
              <a:rPr lang="en-CA" dirty="0" err="1"/>
              <a:t>Truchon</a:t>
            </a:r>
            <a:r>
              <a:rPr lang="en-CA" dirty="0"/>
              <a:t> and Nicole </a:t>
            </a:r>
            <a:r>
              <a:rPr lang="en-CA" dirty="0" err="1"/>
              <a:t>Gladu</a:t>
            </a:r>
            <a:r>
              <a:rPr lang="en-CA" dirty="0"/>
              <a:t> argued the laws violate their Charter rights because they are too restrictive, especially since the federal government requires that a person’s natural death has become “reasonably foreseeable” and the Quebec legislation requires that a person be at the “end of life”. </a:t>
            </a:r>
          </a:p>
          <a:p>
            <a:r>
              <a:rPr lang="en-CA" dirty="0"/>
              <a:t>Jean </a:t>
            </a:r>
            <a:r>
              <a:rPr lang="en-CA" dirty="0" err="1"/>
              <a:t>Truchon</a:t>
            </a:r>
            <a:r>
              <a:rPr lang="en-CA" dirty="0"/>
              <a:t> had cerebral palsy; Nicole </a:t>
            </a:r>
            <a:r>
              <a:rPr lang="en-CA" dirty="0" err="1"/>
              <a:t>Gladu</a:t>
            </a:r>
            <a:r>
              <a:rPr lang="en-CA" dirty="0"/>
              <a:t> has post-polio syndrome.</a:t>
            </a:r>
            <a:endParaRPr lang="en-US" dirty="0"/>
          </a:p>
        </p:txBody>
      </p:sp>
      <p:sp>
        <p:nvSpPr>
          <p:cNvPr id="5" name="TextBox 4">
            <a:extLst>
              <a:ext uri="{FF2B5EF4-FFF2-40B4-BE49-F238E27FC236}">
                <a16:creationId xmlns:a16="http://schemas.microsoft.com/office/drawing/2014/main" id="{D7DE8AFE-D206-0AE8-5760-7E3DEFEC6B95}"/>
              </a:ext>
            </a:extLst>
          </p:cNvPr>
          <p:cNvSpPr txBox="1"/>
          <p:nvPr/>
        </p:nvSpPr>
        <p:spPr>
          <a:xfrm>
            <a:off x="1638300" y="5943600"/>
            <a:ext cx="5867400" cy="646331"/>
          </a:xfrm>
          <a:prstGeom prst="rect">
            <a:avLst/>
          </a:prstGeom>
          <a:noFill/>
        </p:spPr>
        <p:txBody>
          <a:bodyPr wrap="square" rtlCol="0">
            <a:spAutoFit/>
          </a:bodyPr>
          <a:lstStyle/>
          <a:p>
            <a:r>
              <a:rPr lang="en-CA" dirty="0"/>
              <a:t>End-of-Life Law and Policy in Canada. http://eol.law.dal.ca/</a:t>
            </a:r>
            <a:endParaRPr lang="en-US" dirty="0"/>
          </a:p>
        </p:txBody>
      </p:sp>
    </p:spTree>
    <p:extLst>
      <p:ext uri="{BB962C8B-B14F-4D97-AF65-F5344CB8AC3E}">
        <p14:creationId xmlns:p14="http://schemas.microsoft.com/office/powerpoint/2010/main" val="210016782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itle 1"/>
          <p:cNvSpPr txBox="1">
            <a:spLocks noGrp="1"/>
          </p:cNvSpPr>
          <p:nvPr>
            <p:ph type="title"/>
          </p:nvPr>
        </p:nvSpPr>
        <p:spPr>
          <a:xfrm>
            <a:off x="228600" y="-94891"/>
            <a:ext cx="8915400" cy="990600"/>
          </a:xfrm>
          <a:prstGeom prst="rect">
            <a:avLst/>
          </a:prstGeom>
        </p:spPr>
        <p:txBody>
          <a:bodyPr>
            <a:normAutofit fontScale="90000"/>
          </a:bodyPr>
          <a:lstStyle>
            <a:lvl1pPr>
              <a:defRPr sz="2000" b="0">
                <a:solidFill>
                  <a:srgbClr val="C00000"/>
                </a:solidFill>
                <a:effectLst>
                  <a:outerShdw blurRad="38100" dist="38100" dir="2700000" rotWithShape="0">
                    <a:srgbClr val="000000">
                      <a:alpha val="43137"/>
                    </a:srgbClr>
                  </a:outerShdw>
                </a:effectLst>
              </a:defRPr>
            </a:lvl1pPr>
          </a:lstStyle>
          <a:p>
            <a:pPr algn="ctr"/>
            <a:r>
              <a:rPr lang="en-US" sz="3200" dirty="0">
                <a:solidFill>
                  <a:schemeClr val="tx1"/>
                </a:solidFill>
              </a:rPr>
              <a:t>Bill C-7: </a:t>
            </a:r>
            <a:r>
              <a:rPr lang="en-US" sz="3200" i="1" dirty="0">
                <a:solidFill>
                  <a:schemeClr val="tx1"/>
                </a:solidFill>
              </a:rPr>
              <a:t>An Act to Amend the Criminal Code (MAID)</a:t>
            </a:r>
            <a:endParaRPr sz="3200" dirty="0">
              <a:solidFill>
                <a:schemeClr val="tx1"/>
              </a:solidFill>
            </a:endParaRPr>
          </a:p>
        </p:txBody>
      </p:sp>
      <p:sp>
        <p:nvSpPr>
          <p:cNvPr id="109" name="Content Placeholder 2"/>
          <p:cNvSpPr txBox="1">
            <a:spLocks noGrp="1"/>
          </p:cNvSpPr>
          <p:nvPr>
            <p:ph idx="1"/>
          </p:nvPr>
        </p:nvSpPr>
        <p:spPr>
          <a:xfrm>
            <a:off x="228600" y="895709"/>
            <a:ext cx="8887968" cy="5505091"/>
          </a:xfrm>
          <a:prstGeom prst="rect">
            <a:avLst/>
          </a:prstGeom>
        </p:spPr>
        <p:txBody>
          <a:bodyPr>
            <a:normAutofit fontScale="85000" lnSpcReduction="10000"/>
          </a:bodyPr>
          <a:lstStyle/>
          <a:p>
            <a:pPr marL="164592" indent="0">
              <a:buNone/>
              <a:defRPr sz="1600"/>
            </a:pPr>
            <a:r>
              <a:rPr lang="en-US" sz="2400" dirty="0"/>
              <a:t>Eligibility Criteria</a:t>
            </a:r>
          </a:p>
          <a:p>
            <a:pPr marL="450342" indent="-285750">
              <a:defRPr sz="1600"/>
            </a:pPr>
            <a:r>
              <a:rPr lang="en-US" sz="2400" dirty="0"/>
              <a:t>Removal of reasonably foreseeable natural death (RFND)</a:t>
            </a:r>
          </a:p>
          <a:p>
            <a:pPr marL="450342" indent="-285750">
              <a:defRPr sz="1600"/>
            </a:pPr>
            <a:r>
              <a:rPr lang="en-US" sz="2400" dirty="0"/>
              <a:t>Temporary exclusion of mental illness until March 17, 2023</a:t>
            </a:r>
          </a:p>
          <a:p>
            <a:pPr marL="0" indent="0">
              <a:buNone/>
              <a:defRPr sz="1800"/>
            </a:pPr>
            <a:r>
              <a:rPr lang="en-US" sz="2400" dirty="0"/>
              <a:t>Procedural safeguards </a:t>
            </a:r>
          </a:p>
          <a:p>
            <a:pPr marL="742950" lvl="1" indent="-285750">
              <a:defRPr sz="1800"/>
            </a:pPr>
            <a:r>
              <a:rPr lang="en-US" sz="2400" dirty="0"/>
              <a:t>RFND</a:t>
            </a:r>
          </a:p>
          <a:p>
            <a:pPr marL="1143000" lvl="2" indent="-228600">
              <a:defRPr sz="1600"/>
            </a:pPr>
            <a:r>
              <a:rPr lang="en-US" sz="2000" dirty="0"/>
              <a:t>No mandatory waiting period, only one independent witness, can be care provider or other if no conflict of interest</a:t>
            </a:r>
          </a:p>
          <a:p>
            <a:pPr marL="1143000" lvl="2" indent="-228600">
              <a:defRPr sz="1600"/>
            </a:pPr>
            <a:r>
              <a:rPr lang="en-US" sz="2000" dirty="0"/>
              <a:t>Waiver of final consent</a:t>
            </a:r>
          </a:p>
          <a:p>
            <a:pPr marL="742950" lvl="1" indent="-285750">
              <a:defRPr sz="1800"/>
            </a:pPr>
            <a:r>
              <a:rPr lang="en-US" sz="2400" dirty="0"/>
              <a:t>Non-RFND</a:t>
            </a:r>
          </a:p>
          <a:p>
            <a:pPr marL="1143000" lvl="2" indent="-228600">
              <a:defRPr sz="1600"/>
            </a:pPr>
            <a:r>
              <a:rPr lang="en-US" sz="2000" dirty="0"/>
              <a:t>90 day waiting period</a:t>
            </a:r>
          </a:p>
          <a:p>
            <a:pPr marL="1143000" lvl="2" indent="-228600">
              <a:defRPr sz="1600"/>
            </a:pPr>
            <a:r>
              <a:rPr lang="en-US" sz="2000" dirty="0"/>
              <a:t>Patient has to have been informed of the means available to relieve their suffering, including where appropriate, available, and applicable; counselling services, mental health and disability support services, community services and palliative care and has been offered consultations with relevant professionals who provide those service or that care</a:t>
            </a:r>
          </a:p>
          <a:p>
            <a:pPr marL="1143000" lvl="2" indent="-228600">
              <a:defRPr sz="1600"/>
            </a:pPr>
            <a:r>
              <a:rPr lang="en-US" sz="2000" dirty="0"/>
              <a:t>A practitioner with expertise in the condition causing the patient’s greatest suffering has been consulted to consider with the patient the reasonable and available means to relieve the patient’s suffering and the patient </a:t>
            </a:r>
            <a:r>
              <a:rPr lang="en-US" sz="2000" u="sng" dirty="0"/>
              <a:t>has given serious consideration to these means</a:t>
            </a:r>
            <a:r>
              <a:rPr lang="en-US" sz="2000" dirty="0"/>
              <a:t>.  The results of these consultations will be shared with the other assessing practitioners.</a:t>
            </a:r>
          </a:p>
        </p:txBody>
      </p:sp>
      <p:sp>
        <p:nvSpPr>
          <p:cNvPr id="110" name="Slide Number Placeholder 3"/>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26</a:t>
            </a:fld>
            <a:endParaRPr/>
          </a:p>
        </p:txBody>
      </p:sp>
      <p:sp>
        <p:nvSpPr>
          <p:cNvPr id="2" name="TextBox 1"/>
          <p:cNvSpPr txBox="1"/>
          <p:nvPr/>
        </p:nvSpPr>
        <p:spPr>
          <a:xfrm>
            <a:off x="533400" y="6400800"/>
            <a:ext cx="7848623" cy="369332"/>
          </a:xfrm>
          <a:prstGeom prst="rect">
            <a:avLst/>
          </a:prstGeom>
          <a:noFill/>
        </p:spPr>
        <p:txBody>
          <a:bodyPr wrap="none" rtlCol="0">
            <a:spAutoFit/>
          </a:bodyPr>
          <a:lstStyle/>
          <a:p>
            <a:r>
              <a:rPr lang="en-US" dirty="0"/>
              <a:t>Health Canada and the Public Health Agency of Canada Presentation slides</a:t>
            </a:r>
          </a:p>
        </p:txBody>
      </p:sp>
    </p:spTree>
    <p:extLst>
      <p:ext uri="{BB962C8B-B14F-4D97-AF65-F5344CB8AC3E}">
        <p14:creationId xmlns:p14="http://schemas.microsoft.com/office/powerpoint/2010/main" val="3086643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067800" cy="1181686"/>
          </a:xfrm>
        </p:spPr>
        <p:txBody>
          <a:bodyPr>
            <a:noAutofit/>
          </a:bodyPr>
          <a:lstStyle/>
          <a:p>
            <a:r>
              <a:rPr lang="en-CA" sz="3600" dirty="0"/>
              <a:t>Reflection period and consent immediately before MAID</a:t>
            </a:r>
          </a:p>
        </p:txBody>
      </p:sp>
      <p:sp>
        <p:nvSpPr>
          <p:cNvPr id="3" name="Content Placeholder 2"/>
          <p:cNvSpPr>
            <a:spLocks noGrp="1"/>
          </p:cNvSpPr>
          <p:nvPr>
            <p:ph idx="1"/>
          </p:nvPr>
        </p:nvSpPr>
        <p:spPr>
          <a:xfrm>
            <a:off x="-31630" y="1828800"/>
            <a:ext cx="8839200" cy="4419600"/>
          </a:xfrm>
        </p:spPr>
        <p:txBody>
          <a:bodyPr>
            <a:normAutofit fontScale="85000" lnSpcReduction="20000"/>
          </a:bodyPr>
          <a:lstStyle/>
          <a:p>
            <a:r>
              <a:rPr lang="en-US" dirty="0"/>
              <a:t>RFND: No reflection period , final consent can be with a written advance waiver (see next slide)</a:t>
            </a:r>
          </a:p>
          <a:p>
            <a:r>
              <a:rPr lang="en-US" dirty="0"/>
              <a:t>NRFND: 90 days reflection period (but this period can be shortened if the person is about to lose the capacity to make health care decisions, as long as both assessments have been completed )</a:t>
            </a:r>
          </a:p>
          <a:p>
            <a:pPr marL="0" indent="0">
              <a:buNone/>
            </a:pPr>
            <a:r>
              <a:rPr lang="en-US" dirty="0"/>
              <a:t>Note: </a:t>
            </a:r>
          </a:p>
          <a:p>
            <a:r>
              <a:rPr lang="en-US" dirty="0"/>
              <a:t>The decision about eligibility </a:t>
            </a:r>
            <a:r>
              <a:rPr lang="en-US" u="sng" dirty="0"/>
              <a:t>does not </a:t>
            </a:r>
            <a:r>
              <a:rPr lang="en-US" dirty="0"/>
              <a:t>have to be made immediately </a:t>
            </a:r>
          </a:p>
          <a:p>
            <a:r>
              <a:rPr lang="en-US" dirty="0"/>
              <a:t>The reflection period is not written in stone and clinical judgment should inform all decisions</a:t>
            </a:r>
            <a:endParaRPr lang="en-CA" dirty="0"/>
          </a:p>
        </p:txBody>
      </p:sp>
    </p:spTree>
    <p:extLst>
      <p:ext uri="{BB962C8B-B14F-4D97-AF65-F5344CB8AC3E}">
        <p14:creationId xmlns:p14="http://schemas.microsoft.com/office/powerpoint/2010/main" val="169497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ontent Placeholder 2"/>
          <p:cNvSpPr txBox="1">
            <a:spLocks noGrp="1"/>
          </p:cNvSpPr>
          <p:nvPr>
            <p:ph type="body" idx="1"/>
          </p:nvPr>
        </p:nvSpPr>
        <p:spPr>
          <a:xfrm>
            <a:off x="55300" y="1143000"/>
            <a:ext cx="9088700" cy="5105400"/>
          </a:xfrm>
          <a:prstGeom prst="rect">
            <a:avLst/>
          </a:prstGeom>
        </p:spPr>
        <p:txBody>
          <a:bodyPr>
            <a:noAutofit/>
          </a:bodyPr>
          <a:lstStyle/>
          <a:p>
            <a:pPr marL="157163" indent="-214313">
              <a:defRPr sz="1400"/>
            </a:pPr>
            <a:r>
              <a:rPr sz="2400" dirty="0"/>
              <a:t>Person’s </a:t>
            </a:r>
            <a:r>
              <a:rPr sz="2400" b="1" dirty="0"/>
              <a:t>natural death must be reasonably foreseeable</a:t>
            </a:r>
            <a:r>
              <a:rPr sz="2400" dirty="0"/>
              <a:t>; </a:t>
            </a:r>
            <a:endParaRPr sz="2800" dirty="0"/>
          </a:p>
          <a:p>
            <a:pPr marL="157163" indent="-214313">
              <a:defRPr sz="1400"/>
            </a:pPr>
            <a:r>
              <a:rPr sz="2400" dirty="0"/>
              <a:t>Person must be assessed as </a:t>
            </a:r>
            <a:r>
              <a:rPr sz="2400" b="1" dirty="0"/>
              <a:t>eligible</a:t>
            </a:r>
            <a:r>
              <a:rPr sz="2400" dirty="0"/>
              <a:t> for MAID and MAID procedure must be </a:t>
            </a:r>
            <a:r>
              <a:rPr sz="2400" b="1" dirty="0"/>
              <a:t>scheduled</a:t>
            </a:r>
            <a:r>
              <a:rPr lang="en-US" sz="2400" b="1" dirty="0"/>
              <a:t> (Maximum of 90 days from signing in Saskatchewan)</a:t>
            </a:r>
            <a:r>
              <a:rPr sz="2400" dirty="0"/>
              <a:t>;</a:t>
            </a:r>
            <a:endParaRPr sz="2800" dirty="0"/>
          </a:p>
          <a:p>
            <a:pPr marL="157163" indent="-214313">
              <a:defRPr sz="1400"/>
            </a:pPr>
            <a:r>
              <a:rPr sz="2400" dirty="0"/>
              <a:t>Person must be informed that they are at </a:t>
            </a:r>
            <a:r>
              <a:rPr sz="2400" b="1" dirty="0"/>
              <a:t>risk of losing decision-making capacity</a:t>
            </a:r>
            <a:r>
              <a:rPr sz="2400" dirty="0"/>
              <a:t> before the scheduled date; </a:t>
            </a:r>
            <a:endParaRPr sz="2800" dirty="0"/>
          </a:p>
          <a:p>
            <a:pPr marL="157163" indent="-214313">
              <a:defRPr sz="1400"/>
            </a:pPr>
            <a:r>
              <a:rPr sz="2400" dirty="0"/>
              <a:t>Person </a:t>
            </a:r>
            <a:r>
              <a:rPr sz="2400" b="1" dirty="0"/>
              <a:t>gives consent in writing </a:t>
            </a:r>
            <a:r>
              <a:rPr sz="2400" dirty="0"/>
              <a:t>to receive MAID on the scheduled day if they are no longer able to consent on that day (this waives the requirement that consent be expressed immediately before MAID is provided). </a:t>
            </a:r>
            <a:endParaRPr sz="2800" dirty="0"/>
          </a:p>
          <a:p>
            <a:pPr marL="157163" indent="-214313">
              <a:defRPr sz="1400"/>
            </a:pPr>
            <a:r>
              <a:rPr sz="2400" dirty="0"/>
              <a:t>Practitioner must agree to provide MAID on the scheduled day if patient has lost capacity (or earlier, after loss of capacity, if agreed)</a:t>
            </a:r>
            <a:endParaRPr sz="2800" dirty="0"/>
          </a:p>
        </p:txBody>
      </p:sp>
      <p:sp>
        <p:nvSpPr>
          <p:cNvPr id="161" name="Text Placeholder 4"/>
          <p:cNvSpPr>
            <a:spLocks noGrp="1"/>
          </p:cNvSpPr>
          <p:nvPr>
            <p:ph type="body" idx="13"/>
          </p:nvPr>
        </p:nvSpPr>
        <p:spPr>
          <a:xfrm>
            <a:off x="0" y="136071"/>
            <a:ext cx="8802485" cy="10069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lvl1pPr marL="0" indent="0">
              <a:lnSpc>
                <a:spcPct val="80000"/>
              </a:lnSpc>
              <a:buSzTx/>
              <a:buFontTx/>
              <a:buNone/>
              <a:defRPr sz="1700">
                <a:solidFill>
                  <a:srgbClr val="C00000"/>
                </a:solidFill>
                <a:effectLst>
                  <a:outerShdw blurRad="38100" dist="38100" dir="2700000" rotWithShape="0">
                    <a:srgbClr val="000000">
                      <a:alpha val="43137"/>
                    </a:srgbClr>
                  </a:outerShdw>
                </a:effectLst>
              </a:defRPr>
            </a:lvl1pPr>
          </a:lstStyle>
          <a:p>
            <a:pPr algn="ctr"/>
            <a:r>
              <a:rPr lang="en-US" sz="3200" dirty="0">
                <a:solidFill>
                  <a:schemeClr val="tx1"/>
                </a:solidFill>
                <a:effectLst/>
              </a:rPr>
              <a:t>Waiver of final consent (Advance Consent Arrangement or ACA in Saskatchewan)</a:t>
            </a:r>
            <a:endParaRPr sz="3200" dirty="0">
              <a:solidFill>
                <a:schemeClr val="tx1"/>
              </a:solidFill>
              <a:effectLst/>
            </a:endParaRPr>
          </a:p>
        </p:txBody>
      </p:sp>
      <p:sp>
        <p:nvSpPr>
          <p:cNvPr id="5" name="TextBox 4"/>
          <p:cNvSpPr txBox="1"/>
          <p:nvPr/>
        </p:nvSpPr>
        <p:spPr>
          <a:xfrm>
            <a:off x="685800" y="6324600"/>
            <a:ext cx="7996603" cy="300082"/>
          </a:xfrm>
          <a:prstGeom prst="rect">
            <a:avLst/>
          </a:prstGeom>
          <a:noFill/>
        </p:spPr>
        <p:txBody>
          <a:bodyPr wrap="square" rtlCol="0">
            <a:spAutoFit/>
          </a:bodyPr>
          <a:lstStyle/>
          <a:p>
            <a:pPr>
              <a:buClrTx/>
              <a:defRPr/>
            </a:pPr>
            <a:r>
              <a:rPr lang="en-US" sz="1350" dirty="0">
                <a:solidFill>
                  <a:prstClr val="black"/>
                </a:solidFill>
                <a:latin typeface="Georgia"/>
              </a:rPr>
              <a:t>Adapted from: Health Canada and the Public Health Agency of Canada Presentation slides</a:t>
            </a:r>
          </a:p>
        </p:txBody>
      </p:sp>
    </p:spTree>
    <p:extLst>
      <p:ext uri="{BB962C8B-B14F-4D97-AF65-F5344CB8AC3E}">
        <p14:creationId xmlns:p14="http://schemas.microsoft.com/office/powerpoint/2010/main" val="274584722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ontent Placeholder 2"/>
          <p:cNvSpPr txBox="1">
            <a:spLocks noGrp="1"/>
          </p:cNvSpPr>
          <p:nvPr>
            <p:ph type="body" idx="1"/>
          </p:nvPr>
        </p:nvSpPr>
        <p:spPr>
          <a:xfrm>
            <a:off x="7189" y="1143000"/>
            <a:ext cx="9067800" cy="4784271"/>
          </a:xfrm>
          <a:prstGeom prst="rect">
            <a:avLst/>
          </a:prstGeom>
        </p:spPr>
        <p:txBody>
          <a:bodyPr>
            <a:noAutofit/>
          </a:bodyPr>
          <a:lstStyle/>
          <a:p>
            <a:pPr>
              <a:spcBef>
                <a:spcPts val="450"/>
              </a:spcBef>
              <a:defRPr sz="1500"/>
            </a:pPr>
            <a:r>
              <a:rPr sz="2400" dirty="0"/>
              <a:t>If, on the day of MAID procedure, the person </a:t>
            </a:r>
            <a:r>
              <a:rPr sz="2400" b="1" dirty="0"/>
              <a:t>has</a:t>
            </a:r>
            <a:r>
              <a:rPr sz="2400" dirty="0"/>
              <a:t> </a:t>
            </a:r>
            <a:r>
              <a:rPr sz="2400" b="1" dirty="0"/>
              <a:t>capacity to consent to MAID</a:t>
            </a:r>
            <a:r>
              <a:rPr sz="2400" dirty="0"/>
              <a:t>, the practitioner must give the person the opportunity to withdraw their request and ensure that the person gives express consent to receive MAID</a:t>
            </a:r>
          </a:p>
          <a:p>
            <a:pPr>
              <a:defRPr sz="1500"/>
            </a:pPr>
            <a:r>
              <a:rPr sz="2400" dirty="0"/>
              <a:t>If, on the day of MAID procedure, the person </a:t>
            </a:r>
            <a:r>
              <a:rPr sz="2400" b="1" dirty="0"/>
              <a:t>has lost capacity to consent to MAID</a:t>
            </a:r>
            <a:r>
              <a:rPr sz="2400" dirty="0"/>
              <a:t>, the practitioner can provide MAID on the basis of the written consent as agreed to earlier: </a:t>
            </a:r>
          </a:p>
          <a:p>
            <a:pPr marL="557213" lvl="1" indent="-214313">
              <a:defRPr sz="1400"/>
            </a:pPr>
            <a:r>
              <a:rPr sz="2400" dirty="0"/>
              <a:t>Consent given in advance is invalidated if the person demonstrates, by words or gestures, refusal or resistance to the administration of MAID at the time of the procedure.</a:t>
            </a:r>
            <a:endParaRPr dirty="0"/>
          </a:p>
          <a:p>
            <a:pPr marL="557213" lvl="1" indent="-214313">
              <a:defRPr sz="1400"/>
            </a:pPr>
            <a:r>
              <a:rPr sz="2400" dirty="0"/>
              <a:t>Involuntary words, sounds or gestures made in response to contact do not constitute a demonstration of refusal or resistance</a:t>
            </a:r>
          </a:p>
        </p:txBody>
      </p:sp>
      <p:sp>
        <p:nvSpPr>
          <p:cNvPr id="161" name="Text Placeholder 4"/>
          <p:cNvSpPr>
            <a:spLocks noGrp="1"/>
          </p:cNvSpPr>
          <p:nvPr>
            <p:ph type="body" idx="13"/>
          </p:nvPr>
        </p:nvSpPr>
        <p:spPr>
          <a:xfrm>
            <a:off x="118928" y="228600"/>
            <a:ext cx="8802485" cy="10069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lvl1pPr marL="0" indent="0">
              <a:lnSpc>
                <a:spcPct val="80000"/>
              </a:lnSpc>
              <a:buSzTx/>
              <a:buFontTx/>
              <a:buNone/>
              <a:defRPr sz="1700">
                <a:solidFill>
                  <a:srgbClr val="C00000"/>
                </a:solidFill>
                <a:effectLst>
                  <a:outerShdw blurRad="38100" dist="38100" dir="2700000" rotWithShape="0">
                    <a:srgbClr val="000000">
                      <a:alpha val="43137"/>
                    </a:srgbClr>
                  </a:outerShdw>
                </a:effectLst>
              </a:defRPr>
            </a:lvl1pPr>
          </a:lstStyle>
          <a:p>
            <a:pPr algn="ctr"/>
            <a:r>
              <a:rPr lang="en-US" sz="3200" dirty="0">
                <a:solidFill>
                  <a:schemeClr val="tx2"/>
                </a:solidFill>
                <a:effectLst/>
              </a:rPr>
              <a:t>Waiver of final consent (Advance Consent Arrangement or ACA in Saskatchewan)</a:t>
            </a:r>
            <a:endParaRPr sz="3200" dirty="0">
              <a:solidFill>
                <a:schemeClr val="tx2"/>
              </a:solidFill>
              <a:effectLst/>
            </a:endParaRPr>
          </a:p>
        </p:txBody>
      </p:sp>
      <p:sp>
        <p:nvSpPr>
          <p:cNvPr id="5" name="TextBox 4"/>
          <p:cNvSpPr txBox="1"/>
          <p:nvPr/>
        </p:nvSpPr>
        <p:spPr>
          <a:xfrm>
            <a:off x="685800" y="6324600"/>
            <a:ext cx="7996603" cy="300082"/>
          </a:xfrm>
          <a:prstGeom prst="rect">
            <a:avLst/>
          </a:prstGeom>
          <a:noFill/>
        </p:spPr>
        <p:txBody>
          <a:bodyPr wrap="square" rtlCol="0">
            <a:spAutoFit/>
          </a:bodyPr>
          <a:lstStyle/>
          <a:p>
            <a:pPr>
              <a:buClrTx/>
              <a:defRPr/>
            </a:pPr>
            <a:r>
              <a:rPr lang="en-US" sz="1350" dirty="0">
                <a:solidFill>
                  <a:prstClr val="black"/>
                </a:solidFill>
                <a:latin typeface="Georgia"/>
              </a:rPr>
              <a:t>Adapted from: Health Canada and the Public Health Agency of Canada Presentation slides</a:t>
            </a:r>
          </a:p>
        </p:txBody>
      </p:sp>
    </p:spTree>
    <p:extLst>
      <p:ext uri="{BB962C8B-B14F-4D97-AF65-F5344CB8AC3E}">
        <p14:creationId xmlns:p14="http://schemas.microsoft.com/office/powerpoint/2010/main" val="128017253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52400"/>
            <a:ext cx="2667000" cy="762000"/>
          </a:xfrm>
        </p:spPr>
        <p:txBody>
          <a:bodyPr>
            <a:normAutofit/>
          </a:bodyPr>
          <a:lstStyle/>
          <a:p>
            <a:r>
              <a:rPr lang="en-US" dirty="0"/>
              <a:t>Biography</a:t>
            </a:r>
          </a:p>
        </p:txBody>
      </p:sp>
      <p:sp>
        <p:nvSpPr>
          <p:cNvPr id="3" name="Content Placeholder 2"/>
          <p:cNvSpPr>
            <a:spLocks noGrp="1"/>
          </p:cNvSpPr>
          <p:nvPr>
            <p:ph idx="1"/>
          </p:nvPr>
        </p:nvSpPr>
        <p:spPr>
          <a:xfrm>
            <a:off x="76200" y="990600"/>
            <a:ext cx="9067800" cy="5791200"/>
          </a:xfrm>
        </p:spPr>
        <p:txBody>
          <a:bodyPr>
            <a:normAutofit lnSpcReduction="10000"/>
          </a:bodyPr>
          <a:lstStyle/>
          <a:p>
            <a:pPr marL="342900" indent="-342900" defTabSz="410750">
              <a:buFont typeface="Arial" panose="020B0604020202020204" pitchFamily="34" charset="0"/>
              <a:buChar char="•"/>
              <a:defRPr sz="2300">
                <a:latin typeface="Helvetica Neue"/>
                <a:ea typeface="Helvetica Neue"/>
                <a:cs typeface="Helvetica Neue"/>
                <a:sym typeface="Helvetica Neue"/>
              </a:defRPr>
            </a:pPr>
            <a:r>
              <a:rPr lang="en-US" dirty="0">
                <a:latin typeface="Helvetica Neue"/>
                <a:sym typeface="Helvetica Neue"/>
              </a:rPr>
              <a:t>Actively involved in MAID related clinical work, teaching, research graduate supervision. </a:t>
            </a:r>
          </a:p>
          <a:p>
            <a:pPr marL="342900" indent="-342900" defTabSz="410750">
              <a:buFont typeface="Arial" panose="020B0604020202020204" pitchFamily="34" charset="0"/>
              <a:buChar char="•"/>
              <a:defRPr sz="2300">
                <a:latin typeface="Helvetica Neue"/>
                <a:ea typeface="Helvetica Neue"/>
                <a:cs typeface="Helvetica Neue"/>
                <a:sym typeface="Helvetica Neue"/>
              </a:defRPr>
            </a:pPr>
            <a:r>
              <a:rPr lang="en-US" dirty="0">
                <a:latin typeface="Helvetica Neue"/>
                <a:sym typeface="Helvetica Neue"/>
              </a:rPr>
              <a:t>Member, Health Canada MAID Practice Standards Task Group, 2022-2023</a:t>
            </a:r>
          </a:p>
          <a:p>
            <a:pPr marL="342900" indent="-342900" defTabSz="410750">
              <a:buFont typeface="Arial" panose="020B0604020202020204" pitchFamily="34" charset="0"/>
              <a:buChar char="•"/>
              <a:defRPr sz="2300">
                <a:latin typeface="Helvetica Neue"/>
                <a:ea typeface="Helvetica Neue"/>
                <a:cs typeface="Helvetica Neue"/>
                <a:sym typeface="Helvetica Neue"/>
              </a:defRPr>
            </a:pPr>
            <a:r>
              <a:rPr lang="en-US" dirty="0">
                <a:latin typeface="Helvetica Neue"/>
                <a:sym typeface="Helvetica Neue"/>
              </a:rPr>
              <a:t>Member, Canadian Association of MAID Assessors and Providers (CAMAP) team developing national curriculum on assessing capacity and vulnerability, 2021-2023</a:t>
            </a:r>
          </a:p>
          <a:p>
            <a:pPr marL="342900" indent="-342900" defTabSz="410750">
              <a:buFont typeface="Arial" panose="020B0604020202020204" pitchFamily="34" charset="0"/>
              <a:buChar char="•"/>
              <a:defRPr sz="2300">
                <a:latin typeface="Helvetica Neue"/>
                <a:ea typeface="Helvetica Neue"/>
                <a:cs typeface="Helvetica Neue"/>
                <a:sym typeface="Helvetica Neue"/>
              </a:defRPr>
            </a:pPr>
            <a:r>
              <a:rPr lang="en-US" dirty="0">
                <a:latin typeface="Helvetica Neue"/>
                <a:sym typeface="Helvetica Neue"/>
              </a:rPr>
              <a:t>Member, CAMAP Guidelines Working Group on MAiD</a:t>
            </a:r>
            <a:br>
              <a:rPr lang="en-US" dirty="0">
                <a:latin typeface="Helvetica Neue"/>
                <a:sym typeface="Helvetica Neue"/>
              </a:rPr>
            </a:br>
            <a:r>
              <a:rPr lang="en-US" dirty="0">
                <a:latin typeface="Helvetica Neue"/>
                <a:sym typeface="Helvetica Neue"/>
              </a:rPr>
              <a:t>assessments for people with Chronic Complex Conditions 2021-</a:t>
            </a:r>
          </a:p>
          <a:p>
            <a:pPr marL="342900" lvl="0" indent="-342900" defTabSz="410750">
              <a:buFont typeface="Arial" panose="020B0604020202020204" pitchFamily="34" charset="0"/>
              <a:buChar char="•"/>
              <a:defRPr sz="2300">
                <a:latin typeface="Helvetica Neue"/>
                <a:ea typeface="Helvetica Neue"/>
                <a:cs typeface="Helvetica Neue"/>
                <a:sym typeface="Helvetica Neue"/>
              </a:defRPr>
            </a:pPr>
            <a:r>
              <a:rPr lang="en-US" dirty="0">
                <a:latin typeface="Helvetica Neue"/>
                <a:sym typeface="Helvetica Neue"/>
              </a:rPr>
              <a:t>Member and co-author, Canadian Association of MAID Assessors and Providers (CAMAP) Capacity Guidelines Working Group, April 2020</a:t>
            </a:r>
          </a:p>
          <a:p>
            <a:pPr marL="342900" indent="-342900" defTabSz="410750">
              <a:buFont typeface="Arial" panose="020B0604020202020204" pitchFamily="34" charset="0"/>
              <a:buChar char="•"/>
              <a:defRPr sz="2300">
                <a:latin typeface="Helvetica Neue"/>
                <a:ea typeface="Helvetica Neue"/>
                <a:cs typeface="Helvetica Neue"/>
                <a:sym typeface="Helvetica Neue"/>
              </a:defRPr>
            </a:pPr>
            <a:r>
              <a:rPr lang="en-US" dirty="0">
                <a:latin typeface="Helvetica Neue"/>
                <a:sym typeface="Helvetica Neue"/>
              </a:rPr>
              <a:t>Member, Saskatchewan Health Authority/Saskatchewan Cancer Agency Joint Ethics Committee, May 2, 2020 –</a:t>
            </a:r>
          </a:p>
          <a:p>
            <a:pPr marL="342900" lvl="0" indent="-342900" defTabSz="410750">
              <a:buFont typeface="Arial" panose="020B0604020202020204" pitchFamily="34" charset="0"/>
              <a:buChar char="•"/>
              <a:defRPr sz="2300">
                <a:latin typeface="Helvetica Neue"/>
                <a:ea typeface="Helvetica Neue"/>
                <a:cs typeface="Helvetica Neue"/>
                <a:sym typeface="Helvetica Neue"/>
              </a:defRPr>
            </a:pPr>
            <a:r>
              <a:rPr lang="en-US" dirty="0">
                <a:latin typeface="Helvetica Neue"/>
                <a:sym typeface="Helvetica Neue"/>
              </a:rPr>
              <a:t>Member of the (former) Saskatoon Health Region committee which developed the regional MAID policy, 2015-2016</a:t>
            </a:r>
          </a:p>
          <a:p>
            <a:pPr marL="342900" lvl="0" indent="-342900" defTabSz="410750">
              <a:buFont typeface="Arial" panose="020B0604020202020204" pitchFamily="34" charset="0"/>
              <a:buChar char="•"/>
              <a:defRPr sz="2300">
                <a:latin typeface="Helvetica Neue"/>
                <a:ea typeface="Helvetica Neue"/>
                <a:cs typeface="Helvetica Neue"/>
                <a:sym typeface="Helvetica Neue"/>
              </a:defRPr>
            </a:pPr>
            <a:endParaRPr lang="en-US" dirty="0">
              <a:latin typeface="Helvetica Neue"/>
              <a:sym typeface="Helvetica Neue"/>
            </a:endParaRPr>
          </a:p>
        </p:txBody>
      </p:sp>
    </p:spTree>
    <p:extLst>
      <p:ext uri="{BB962C8B-B14F-4D97-AF65-F5344CB8AC3E}">
        <p14:creationId xmlns:p14="http://schemas.microsoft.com/office/powerpoint/2010/main" val="8845235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76200"/>
            <a:ext cx="9193669" cy="1069848"/>
          </a:xfrm>
        </p:spPr>
        <p:txBody>
          <a:bodyPr>
            <a:normAutofit fontScale="90000"/>
          </a:bodyPr>
          <a:lstStyle/>
          <a:p>
            <a:r>
              <a:rPr lang="en-US" dirty="0"/>
              <a:t>Total MAID Deaths in Canada, 2016 to 2022</a:t>
            </a:r>
          </a:p>
        </p:txBody>
      </p:sp>
      <p:pic>
        <p:nvPicPr>
          <p:cNvPr id="3074" name="Picture 2" descr="Chart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0" y="1295400"/>
            <a:ext cx="9017399"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807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art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261163"/>
            <a:ext cx="8763000" cy="536042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194363"/>
            <a:ext cx="8229600" cy="1066800"/>
          </a:xfrm>
        </p:spPr>
        <p:txBody>
          <a:bodyPr>
            <a:normAutofit fontScale="90000"/>
          </a:bodyPr>
          <a:lstStyle/>
          <a:p>
            <a:r>
              <a:rPr lang="en-US" dirty="0"/>
              <a:t>Percentage of Total Deaths Attributed to MAID by Jurisdiction, 2019 - 2022</a:t>
            </a:r>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9212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70" y="381000"/>
            <a:ext cx="8229600" cy="1069848"/>
          </a:xfrm>
        </p:spPr>
        <p:txBody>
          <a:bodyPr/>
          <a:lstStyle/>
          <a:p>
            <a:r>
              <a:rPr lang="en-US" dirty="0"/>
              <a:t>MAID by Main Condition, 2022</a:t>
            </a:r>
          </a:p>
        </p:txBody>
      </p:sp>
      <p:pic>
        <p:nvPicPr>
          <p:cNvPr id="4098" name="Picture 2" descr="Chart 4.1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905000"/>
            <a:ext cx="9067800" cy="393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856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705600" cy="1069848"/>
          </a:xfrm>
        </p:spPr>
        <p:txBody>
          <a:bodyPr/>
          <a:lstStyle/>
          <a:p>
            <a:r>
              <a:rPr lang="en-US" dirty="0"/>
              <a:t>MAID by Cancer Type, 2022</a:t>
            </a:r>
          </a:p>
        </p:txBody>
      </p:sp>
      <p:pic>
        <p:nvPicPr>
          <p:cNvPr id="5122" name="Picture 2" descr="Chart 4.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099576" cy="512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671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63"/>
            <a:ext cx="9144000" cy="1069848"/>
          </a:xfrm>
        </p:spPr>
        <p:txBody>
          <a:bodyPr>
            <a:normAutofit fontScale="90000"/>
          </a:bodyPr>
          <a:lstStyle/>
          <a:p>
            <a:r>
              <a:rPr lang="en-US" dirty="0"/>
              <a:t>MAID by Neurological Condition, 2021-2022</a:t>
            </a:r>
          </a:p>
        </p:txBody>
      </p:sp>
      <p:pic>
        <p:nvPicPr>
          <p:cNvPr id="6146" name="Picture 2" descr="Chart 4.1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668" y="990600"/>
            <a:ext cx="8080664" cy="573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347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9848"/>
          </a:xfrm>
        </p:spPr>
        <p:txBody>
          <a:bodyPr>
            <a:normAutofit fontScale="90000"/>
          </a:bodyPr>
          <a:lstStyle/>
          <a:p>
            <a:pPr algn="ctr"/>
            <a:r>
              <a:rPr lang="en-US" dirty="0"/>
              <a:t>MAID by Other Condition / Multiple Comorbidities, 2022</a:t>
            </a:r>
          </a:p>
        </p:txBody>
      </p:sp>
      <p:pic>
        <p:nvPicPr>
          <p:cNvPr id="7170" name="Picture 2" descr="Chart 4.1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0"/>
            <a:ext cx="9110646" cy="5050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211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069848"/>
          </a:xfrm>
        </p:spPr>
        <p:txBody>
          <a:bodyPr/>
          <a:lstStyle/>
          <a:p>
            <a:pPr algn="ctr"/>
            <a:r>
              <a:rPr lang="en-US" dirty="0"/>
              <a:t>MAID by Age Category, 2022</a:t>
            </a:r>
          </a:p>
        </p:txBody>
      </p:sp>
      <p:pic>
        <p:nvPicPr>
          <p:cNvPr id="8194" name="Picture 2" descr="Chart 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22248"/>
            <a:ext cx="9067800" cy="5434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365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069848"/>
          </a:xfrm>
        </p:spPr>
        <p:txBody>
          <a:bodyPr>
            <a:normAutofit fontScale="90000"/>
          </a:bodyPr>
          <a:lstStyle/>
          <a:p>
            <a:pPr algn="ctr"/>
            <a:r>
              <a:rPr lang="en-US" b="1" dirty="0"/>
              <a:t>Nature of Suffering of Those Who Received MAID, 2022</a:t>
            </a:r>
            <a:endParaRPr lang="en-US" dirty="0"/>
          </a:p>
        </p:txBody>
      </p:sp>
      <p:pic>
        <p:nvPicPr>
          <p:cNvPr id="9218" name="Picture 2" descr="Chart 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 y="1371600"/>
            <a:ext cx="9144789" cy="476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741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1527048"/>
          </a:xfrm>
        </p:spPr>
        <p:txBody>
          <a:bodyPr>
            <a:normAutofit fontScale="90000"/>
          </a:bodyPr>
          <a:lstStyle/>
          <a:p>
            <a:pPr algn="ctr"/>
            <a:r>
              <a:rPr lang="en-US" b="1" dirty="0"/>
              <a:t>MAID Recipients Who Received Palliative Care and Disability Support Services, 2022</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43612231"/>
              </p:ext>
            </p:extLst>
          </p:nvPr>
        </p:nvGraphicFramePr>
        <p:xfrm>
          <a:off x="0" y="1676400"/>
          <a:ext cx="9067799" cy="5203159"/>
        </p:xfrm>
        <a:graphic>
          <a:graphicData uri="http://schemas.openxmlformats.org/drawingml/2006/table">
            <a:tbl>
              <a:tblPr/>
              <a:tblGrid>
                <a:gridCol w="1752600">
                  <a:extLst>
                    <a:ext uri="{9D8B030D-6E8A-4147-A177-3AD203B41FA5}">
                      <a16:colId xmlns:a16="http://schemas.microsoft.com/office/drawing/2014/main" val="3781319444"/>
                    </a:ext>
                  </a:extLst>
                </a:gridCol>
                <a:gridCol w="990600">
                  <a:extLst>
                    <a:ext uri="{9D8B030D-6E8A-4147-A177-3AD203B41FA5}">
                      <a16:colId xmlns:a16="http://schemas.microsoft.com/office/drawing/2014/main" val="48489281"/>
                    </a:ext>
                  </a:extLst>
                </a:gridCol>
                <a:gridCol w="1143000">
                  <a:extLst>
                    <a:ext uri="{9D8B030D-6E8A-4147-A177-3AD203B41FA5}">
                      <a16:colId xmlns:a16="http://schemas.microsoft.com/office/drawing/2014/main" val="1359078876"/>
                    </a:ext>
                  </a:extLst>
                </a:gridCol>
                <a:gridCol w="2743200">
                  <a:extLst>
                    <a:ext uri="{9D8B030D-6E8A-4147-A177-3AD203B41FA5}">
                      <a16:colId xmlns:a16="http://schemas.microsoft.com/office/drawing/2014/main" val="39649595"/>
                    </a:ext>
                  </a:extLst>
                </a:gridCol>
                <a:gridCol w="1447800">
                  <a:extLst>
                    <a:ext uri="{9D8B030D-6E8A-4147-A177-3AD203B41FA5}">
                      <a16:colId xmlns:a16="http://schemas.microsoft.com/office/drawing/2014/main" val="3964215412"/>
                    </a:ext>
                  </a:extLst>
                </a:gridCol>
                <a:gridCol w="990599">
                  <a:extLst>
                    <a:ext uri="{9D8B030D-6E8A-4147-A177-3AD203B41FA5}">
                      <a16:colId xmlns:a16="http://schemas.microsoft.com/office/drawing/2014/main" val="4088599566"/>
                    </a:ext>
                  </a:extLst>
                </a:gridCol>
              </a:tblGrid>
              <a:tr h="2438400">
                <a:tc rowSpan="2">
                  <a:txBody>
                    <a:bodyPr/>
                    <a:lstStyle/>
                    <a:p>
                      <a:pPr fontAlgn="t"/>
                      <a:r>
                        <a:rPr lang="en-US" sz="2800" dirty="0">
                          <a:effectLst/>
                        </a:rPr>
                        <a:t> Palliative care was accessible if needed</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rowSpan="2">
                  <a:txBody>
                    <a:bodyPr/>
                    <a:lstStyle/>
                    <a:p>
                      <a:pPr fontAlgn="t"/>
                      <a:r>
                        <a:rPr lang="en-US" sz="2800">
                          <a:effectLst/>
                        </a:rPr>
                        <a:t>2250</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rowSpan="2">
                  <a:txBody>
                    <a:bodyPr/>
                    <a:lstStyle/>
                    <a:p>
                      <a:pPr fontAlgn="t"/>
                      <a:r>
                        <a:rPr lang="en-US" sz="2800">
                          <a:effectLst/>
                        </a:rPr>
                        <a:t>87.5%</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en-US" sz="2800">
                          <a:effectLst/>
                        </a:rPr>
                        <a:t>Persons who required but did not receive disability support services</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en-US" sz="2800">
                          <a:effectLst/>
                        </a:rPr>
                        <a:t>196</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en-US" sz="2800" dirty="0">
                          <a:effectLst/>
                        </a:rPr>
                        <a:t>4.1%</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27192528"/>
                  </a:ext>
                </a:extLst>
              </a:tr>
              <a:tr h="276475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fontAlgn="t"/>
                      <a:r>
                        <a:rPr lang="en-US" sz="2800">
                          <a:effectLst/>
                        </a:rPr>
                        <a:t>Disability support services were accessible if needed</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en-US" sz="2800">
                          <a:effectLst/>
                        </a:rPr>
                        <a:t>147</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en-US" sz="2800" dirty="0">
                          <a:effectLst/>
                        </a:rPr>
                        <a:t>75.%</a:t>
                      </a:r>
                    </a:p>
                  </a:txBody>
                  <a:tcPr marL="31750" marR="31750" marT="31750" marB="3175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56370530"/>
                  </a:ext>
                </a:extLst>
              </a:tr>
            </a:tbl>
          </a:graphicData>
        </a:graphic>
      </p:graphicFrame>
    </p:spTree>
    <p:extLst>
      <p:ext uri="{BB962C8B-B14F-4D97-AF65-F5344CB8AC3E}">
        <p14:creationId xmlns:p14="http://schemas.microsoft.com/office/powerpoint/2010/main" val="2470836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9848"/>
          </a:xfrm>
        </p:spPr>
        <p:txBody>
          <a:bodyPr>
            <a:normAutofit fontScale="90000"/>
          </a:bodyPr>
          <a:lstStyle/>
          <a:p>
            <a:r>
              <a:rPr lang="en-US" b="1" dirty="0"/>
              <a:t>Main Condition, MAID, Natural Death Not Reasonably Foreseeable, 2022</a:t>
            </a:r>
            <a:endParaRPr lang="en-US" dirty="0"/>
          </a:p>
        </p:txBody>
      </p:sp>
      <p:pic>
        <p:nvPicPr>
          <p:cNvPr id="11266" name="Picture 2" descr="Chart 4.5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712" y="1600200"/>
            <a:ext cx="8995288" cy="4457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876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77200" cy="457200"/>
          </a:xfrm>
        </p:spPr>
        <p:txBody>
          <a:bodyPr>
            <a:normAutofit fontScale="90000"/>
          </a:bodyPr>
          <a:lstStyle/>
          <a:p>
            <a:pPr algn="ctr"/>
            <a:r>
              <a:rPr lang="en-US" sz="3200" dirty="0"/>
              <a:t>References: </a:t>
            </a:r>
          </a:p>
        </p:txBody>
      </p:sp>
      <p:sp>
        <p:nvSpPr>
          <p:cNvPr id="3" name="Content Placeholder 2"/>
          <p:cNvSpPr>
            <a:spLocks noGrp="1"/>
          </p:cNvSpPr>
          <p:nvPr>
            <p:ph idx="1"/>
          </p:nvPr>
        </p:nvSpPr>
        <p:spPr>
          <a:xfrm>
            <a:off x="0" y="406400"/>
            <a:ext cx="9156700" cy="6375400"/>
          </a:xfrm>
        </p:spPr>
        <p:txBody>
          <a:bodyPr>
            <a:noAutofit/>
          </a:bodyPr>
          <a:lstStyle/>
          <a:p>
            <a:pPr indent="-342900"/>
            <a:r>
              <a:rPr lang="en-CA" sz="1400" dirty="0"/>
              <a:t>Health Canada. Model Practice Standard for Medical Assistance in Dying (MAID). </a:t>
            </a:r>
          </a:p>
          <a:p>
            <a:pPr lvl="1" indent="-342900"/>
            <a:r>
              <a:rPr lang="en-CA" sz="1400" dirty="0">
                <a:hlinkClick r:id="rId3"/>
              </a:rPr>
              <a:t>https://www.canada.ca/en/health-canada/services/publications/health-system-services/model-practice-standard-medical-assistance-dying.html</a:t>
            </a:r>
            <a:r>
              <a:rPr lang="en-CA" sz="1400" dirty="0"/>
              <a:t> </a:t>
            </a:r>
          </a:p>
          <a:p>
            <a:pPr indent="-342900"/>
            <a:r>
              <a:rPr lang="en-CA" sz="1400" dirty="0"/>
              <a:t>Health Canada. Advice to the Profession: Medical Assistance in Dying (MAID)</a:t>
            </a:r>
          </a:p>
          <a:p>
            <a:pPr lvl="1" indent="-342900"/>
            <a:r>
              <a:rPr lang="en-CA" sz="1400" dirty="0">
                <a:hlinkClick r:id="rId4"/>
              </a:rPr>
              <a:t>https://www.canada.ca/en/health-canada/services/publications/health-system-services/advice-profession-medical-assistance-dying.html</a:t>
            </a:r>
            <a:r>
              <a:rPr lang="en-CA" sz="1400" dirty="0"/>
              <a:t> </a:t>
            </a:r>
          </a:p>
          <a:p>
            <a:pPr indent="-342900"/>
            <a:r>
              <a:rPr lang="en-US" sz="1400" dirty="0"/>
              <a:t>MAID And mental disorders: the road ahead. Report of the Special Joint Committee Medical Assistance in Dying. René </a:t>
            </a:r>
            <a:r>
              <a:rPr lang="en-US" sz="1400" dirty="0" err="1"/>
              <a:t>Arseneault</a:t>
            </a:r>
            <a:r>
              <a:rPr lang="en-US" sz="1400" dirty="0"/>
              <a:t> &amp; </a:t>
            </a:r>
            <a:r>
              <a:rPr lang="en-US" sz="1400" dirty="0" err="1"/>
              <a:t>Honourable</a:t>
            </a:r>
            <a:r>
              <a:rPr lang="en-US" sz="1400" dirty="0"/>
              <a:t> </a:t>
            </a:r>
            <a:r>
              <a:rPr lang="en-US" sz="1400" dirty="0" err="1"/>
              <a:t>Yonah</a:t>
            </a:r>
            <a:r>
              <a:rPr lang="en-US" sz="1400" dirty="0"/>
              <a:t>, Martin Joint Chairs.</a:t>
            </a:r>
          </a:p>
          <a:p>
            <a:pPr lvl="1" indent="-342900"/>
            <a:r>
              <a:rPr lang="en-US" sz="1200" dirty="0">
                <a:hlinkClick r:id="rId5"/>
              </a:rPr>
              <a:t>https://www.parl.ca/DocumentViewer/en/44-1/AMAD/report-3/</a:t>
            </a:r>
            <a:r>
              <a:rPr lang="en-US" sz="1200" dirty="0"/>
              <a:t> </a:t>
            </a:r>
          </a:p>
          <a:p>
            <a:pPr indent="-342900"/>
            <a:r>
              <a:rPr lang="en-US" sz="1400" dirty="0"/>
              <a:t>Final Report of the Expert Panel on MAiD and mental illness. May 2022</a:t>
            </a:r>
          </a:p>
          <a:p>
            <a:pPr lvl="1" indent="-342900"/>
            <a:r>
              <a:rPr lang="en-US" sz="1400" dirty="0">
                <a:hlinkClick r:id="rId6"/>
              </a:rPr>
              <a:t>https://www.canada.ca/en/health-canada/corporate/about-health-canada/public-engagement/external-advisory-bodies/expert-panel-maid-mental-illness/final-report-expert-panel-maid-mental-illness.html</a:t>
            </a:r>
            <a:endParaRPr lang="en-US" sz="1400" dirty="0"/>
          </a:p>
          <a:p>
            <a:pPr indent="-342900"/>
            <a:r>
              <a:rPr lang="en-CA" sz="1400" dirty="0"/>
              <a:t>Special Joint Committee Report Medical Assistance in Dying and Mental Disorder as the Sole Underlying Condition: An Interim Report June 2022 </a:t>
            </a:r>
          </a:p>
          <a:p>
            <a:pPr lvl="1" indent="-342900"/>
            <a:r>
              <a:rPr lang="en-CA" sz="1400" dirty="0">
                <a:hlinkClick r:id="rId7"/>
              </a:rPr>
              <a:t>https://www.parl.ca/DocumentViewer/en/44-1/AMAD/report-1</a:t>
            </a:r>
            <a:endParaRPr lang="en-CA" sz="1400" dirty="0"/>
          </a:p>
          <a:p>
            <a:pPr indent="-342900"/>
            <a:r>
              <a:rPr lang="en-CA" sz="1400" dirty="0"/>
              <a:t>Special Joint Committee Report Medical Assistance in Dying in Canada: Choices for Canadians. Feb 2023</a:t>
            </a:r>
          </a:p>
          <a:p>
            <a:pPr lvl="1" indent="-342900"/>
            <a:r>
              <a:rPr lang="en-CA" sz="1400" dirty="0">
                <a:hlinkClick r:id="rId8"/>
              </a:rPr>
              <a:t>https://www.parl.ca/Content/Committee/441/AMAD/Reports/RP12234766/amadrp02/amadrp02-e.pdf</a:t>
            </a:r>
            <a:endParaRPr lang="en-CA" sz="1400" dirty="0"/>
          </a:p>
          <a:p>
            <a:pPr indent="-342900"/>
            <a:r>
              <a:rPr lang="en-CA" sz="1600" dirty="0"/>
              <a:t>CPSS Policy. Medical Assistance in Dying: Patient’s Death is Reasonably Foreseeable</a:t>
            </a:r>
          </a:p>
          <a:p>
            <a:pPr lvl="1" indent="-342900"/>
            <a:r>
              <a:rPr lang="en-CA" sz="1400" dirty="0">
                <a:hlinkClick r:id="rId9"/>
              </a:rPr>
              <a:t>https://www.cps.sk.ca/iMIS/Documents/Legislation/Policies/POLICY%20-%20MAiD%20-%20Patient%E2%80%99s%20Death%20is%20Reasonably%20Foreseeable.pdf</a:t>
            </a:r>
            <a:r>
              <a:rPr lang="en-CA" sz="1400" dirty="0"/>
              <a:t> </a:t>
            </a:r>
          </a:p>
          <a:p>
            <a:pPr indent="-342900"/>
            <a:r>
              <a:rPr lang="en-CA" sz="1600" dirty="0"/>
              <a:t>CPSS Policy. Medical Assistance in Dying: Patient's Death is Not Reasonably Foreseeable</a:t>
            </a:r>
          </a:p>
          <a:p>
            <a:pPr lvl="1" indent="-342900"/>
            <a:r>
              <a:rPr lang="en-CA" sz="1400" dirty="0"/>
              <a:t>https://www.cps.sk.ca/iMIS/Documents/Legislation/Policies/POLICY%20-%20MAiD-Patient%E2%80%99s%20Death%20is%20Not%20Reasonably%20Foreseeable.pdf</a:t>
            </a:r>
          </a:p>
          <a:p>
            <a:pPr indent="-342900"/>
            <a:r>
              <a:rPr lang="en-CA" sz="1600" dirty="0"/>
              <a:t>CPSS Policy. Informed Consent and Determining Capacity to Consent</a:t>
            </a:r>
          </a:p>
          <a:p>
            <a:pPr lvl="1" indent="-342900"/>
            <a:r>
              <a:rPr lang="en-CA" sz="1400" dirty="0">
                <a:hlinkClick r:id="rId10"/>
              </a:rPr>
              <a:t>https://www.cps.sk.ca/iMIS/Documents/Legislation/Policies/POLICY%20-%20Informed%20Consent%20and%20Determining%20Capacity%20to%20Consent.pdf</a:t>
            </a:r>
            <a:r>
              <a:rPr lang="en-CA" sz="1400" dirty="0"/>
              <a:t> </a:t>
            </a:r>
          </a:p>
          <a:p>
            <a:pPr lvl="1" indent="-342900"/>
            <a:endParaRPr lang="en-US" sz="1800" dirty="0"/>
          </a:p>
        </p:txBody>
      </p:sp>
    </p:spTree>
    <p:extLst>
      <p:ext uri="{BB962C8B-B14F-4D97-AF65-F5344CB8AC3E}">
        <p14:creationId xmlns:p14="http://schemas.microsoft.com/office/powerpoint/2010/main" val="3862965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066800"/>
          </a:xfrm>
        </p:spPr>
        <p:txBody>
          <a:bodyPr>
            <a:normAutofit fontScale="90000"/>
          </a:bodyPr>
          <a:lstStyle/>
          <a:p>
            <a:pPr algn="ctr"/>
            <a:r>
              <a:rPr lang="en-US" dirty="0"/>
              <a:t>Patients asking for a medically assisted death</a:t>
            </a:r>
          </a:p>
        </p:txBody>
      </p:sp>
      <p:sp>
        <p:nvSpPr>
          <p:cNvPr id="3" name="Content Placeholder 2"/>
          <p:cNvSpPr>
            <a:spLocks noGrp="1"/>
          </p:cNvSpPr>
          <p:nvPr>
            <p:ph sz="half" idx="1"/>
          </p:nvPr>
        </p:nvSpPr>
        <p:spPr>
          <a:xfrm>
            <a:off x="304800" y="1524000"/>
            <a:ext cx="4038600" cy="4525963"/>
          </a:xfrm>
        </p:spPr>
        <p:txBody>
          <a:bodyPr>
            <a:normAutofit/>
          </a:bodyPr>
          <a:lstStyle/>
          <a:p>
            <a:pPr marL="109728" indent="0">
              <a:buNone/>
            </a:pPr>
            <a:r>
              <a:rPr lang="en-US" sz="2800" u="sng" dirty="0"/>
              <a:t>RFND </a:t>
            </a:r>
          </a:p>
          <a:p>
            <a:pPr marL="109728" indent="0">
              <a:buNone/>
            </a:pPr>
            <a:r>
              <a:rPr lang="en-US" sz="2800" u="sng" dirty="0"/>
              <a:t>(Assisted dying)</a:t>
            </a:r>
          </a:p>
          <a:p>
            <a:r>
              <a:rPr lang="en-US" sz="2800" dirty="0"/>
              <a:t>Cancer</a:t>
            </a:r>
          </a:p>
          <a:p>
            <a:r>
              <a:rPr lang="en-US" sz="2800" dirty="0"/>
              <a:t>Other including CV, Respiratory, neurological (ALS, PD)</a:t>
            </a:r>
          </a:p>
          <a:p>
            <a:endParaRPr lang="en-US" sz="2800" dirty="0"/>
          </a:p>
          <a:p>
            <a:pPr lvl="1"/>
            <a:endParaRPr lang="en-US" sz="2400" dirty="0"/>
          </a:p>
        </p:txBody>
      </p:sp>
      <p:sp>
        <p:nvSpPr>
          <p:cNvPr id="4" name="Content Placeholder 3"/>
          <p:cNvSpPr>
            <a:spLocks noGrp="1"/>
          </p:cNvSpPr>
          <p:nvPr>
            <p:ph sz="half" idx="2"/>
          </p:nvPr>
        </p:nvSpPr>
        <p:spPr>
          <a:xfrm>
            <a:off x="4876800" y="1447800"/>
            <a:ext cx="4038600" cy="4525963"/>
          </a:xfrm>
        </p:spPr>
        <p:txBody>
          <a:bodyPr>
            <a:noAutofit/>
          </a:bodyPr>
          <a:lstStyle/>
          <a:p>
            <a:pPr marL="109728" indent="0">
              <a:buNone/>
            </a:pPr>
            <a:r>
              <a:rPr lang="en-US" sz="2800" u="sng" dirty="0"/>
              <a:t>Not RFND examples </a:t>
            </a:r>
            <a:r>
              <a:rPr lang="en-US" sz="2800" dirty="0"/>
              <a:t>(Assisted suicide?)</a:t>
            </a:r>
          </a:p>
          <a:p>
            <a:r>
              <a:rPr lang="en-US" sz="2800" dirty="0"/>
              <a:t>Morbid obesity</a:t>
            </a:r>
          </a:p>
          <a:p>
            <a:r>
              <a:rPr lang="en-US" sz="2800" dirty="0"/>
              <a:t>Cerebral palsy, cystic fibrosis</a:t>
            </a:r>
          </a:p>
          <a:p>
            <a:r>
              <a:rPr lang="en-US" sz="2800" dirty="0"/>
              <a:t>Spinal cord and other injuries</a:t>
            </a:r>
          </a:p>
          <a:p>
            <a:r>
              <a:rPr lang="en-US" sz="2800" dirty="0"/>
              <a:t> Crohn’s disease</a:t>
            </a:r>
          </a:p>
          <a:p>
            <a:r>
              <a:rPr lang="en-US" sz="2800" dirty="0"/>
              <a:t>Tinnitus, vertigo</a:t>
            </a:r>
          </a:p>
          <a:p>
            <a:r>
              <a:rPr lang="en-US" sz="2800" dirty="0"/>
              <a:t>Chronic pain</a:t>
            </a:r>
          </a:p>
          <a:p>
            <a:r>
              <a:rPr lang="en-US" sz="2800" dirty="0"/>
              <a:t>Others</a:t>
            </a:r>
          </a:p>
          <a:p>
            <a:endParaRPr lang="en-US" sz="2800" dirty="0"/>
          </a:p>
        </p:txBody>
      </p:sp>
    </p:spTree>
    <p:extLst>
      <p:ext uri="{BB962C8B-B14F-4D97-AF65-F5344CB8AC3E}">
        <p14:creationId xmlns:p14="http://schemas.microsoft.com/office/powerpoint/2010/main" val="3953776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066800"/>
          </a:xfrm>
        </p:spPr>
        <p:txBody>
          <a:bodyPr>
            <a:normAutofit fontScale="90000"/>
          </a:bodyPr>
          <a:lstStyle/>
          <a:p>
            <a:r>
              <a:rPr lang="en-US" dirty="0"/>
              <a:t>Special issues in those without RFND</a:t>
            </a:r>
          </a:p>
        </p:txBody>
      </p:sp>
      <p:sp>
        <p:nvSpPr>
          <p:cNvPr id="6" name="Content Placeholder 5"/>
          <p:cNvSpPr>
            <a:spLocks noGrp="1"/>
          </p:cNvSpPr>
          <p:nvPr>
            <p:ph idx="1"/>
          </p:nvPr>
        </p:nvSpPr>
        <p:spPr>
          <a:xfrm>
            <a:off x="381000" y="1066800"/>
            <a:ext cx="8305800" cy="5257800"/>
          </a:xfrm>
        </p:spPr>
        <p:txBody>
          <a:bodyPr>
            <a:normAutofit fontScale="92500" lnSpcReduction="10000"/>
          </a:bodyPr>
          <a:lstStyle/>
          <a:p>
            <a:r>
              <a:rPr lang="en-US" dirty="0"/>
              <a:t>Frequent long-standing social isolation with disconnection from social and occupational networks</a:t>
            </a:r>
          </a:p>
          <a:p>
            <a:pPr lvl="1"/>
            <a:r>
              <a:rPr lang="en-US" dirty="0"/>
              <a:t>Decreased normative feedback from others about dysfunctional thinking patterns</a:t>
            </a:r>
          </a:p>
          <a:p>
            <a:pPr lvl="1"/>
            <a:r>
              <a:rPr lang="en-US" dirty="0"/>
              <a:t>Decreased knowledge about possible interventions and possible supports or mistrust of health system and treatments (</a:t>
            </a:r>
            <a:r>
              <a:rPr lang="en-US" dirty="0" err="1"/>
              <a:t>i.e</a:t>
            </a:r>
            <a:r>
              <a:rPr lang="en-US" dirty="0"/>
              <a:t> internet source of information)</a:t>
            </a:r>
          </a:p>
          <a:p>
            <a:r>
              <a:rPr lang="en-US" dirty="0"/>
              <a:t>Increasing, long-standing demoralization and poor self-esteem</a:t>
            </a:r>
          </a:p>
          <a:p>
            <a:r>
              <a:rPr lang="en-US" dirty="0"/>
              <a:t>Poor coping skills, impaired executive functioning</a:t>
            </a:r>
          </a:p>
          <a:p>
            <a:r>
              <a:rPr lang="en-US" dirty="0"/>
              <a:t>Limited available supports in the community Frequent comorbid mental illness including personality disorders</a:t>
            </a:r>
          </a:p>
        </p:txBody>
      </p:sp>
    </p:spTree>
    <p:extLst>
      <p:ext uri="{BB962C8B-B14F-4D97-AF65-F5344CB8AC3E}">
        <p14:creationId xmlns:p14="http://schemas.microsoft.com/office/powerpoint/2010/main" val="533943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817"/>
            <a:ext cx="8915400" cy="1066800"/>
          </a:xfrm>
        </p:spPr>
        <p:txBody>
          <a:bodyPr>
            <a:noAutofit/>
          </a:bodyPr>
          <a:lstStyle/>
          <a:p>
            <a:pPr algn="ctr"/>
            <a:r>
              <a:rPr lang="en-US" sz="3200" dirty="0"/>
              <a:t>MAID for sole or comorbid mental disorders</a:t>
            </a:r>
          </a:p>
        </p:txBody>
      </p:sp>
      <p:sp>
        <p:nvSpPr>
          <p:cNvPr id="4" name="Rectangle 3"/>
          <p:cNvSpPr/>
          <p:nvPr/>
        </p:nvSpPr>
        <p:spPr>
          <a:xfrm>
            <a:off x="304800" y="914401"/>
            <a:ext cx="8763000" cy="4038600"/>
          </a:xfrm>
          <a:prstGeom prst="rect">
            <a:avLst/>
          </a:prstGeom>
        </p:spPr>
        <p:txBody>
          <a:bodyPr wrap="square">
            <a:spAutoFit/>
          </a:bodyPr>
          <a:lstStyle/>
          <a:p>
            <a:pPr lvl="0" indent="-2884">
              <a:lnSpc>
                <a:spcPct val="80000"/>
              </a:lnSpc>
              <a:spcBef>
                <a:spcPts val="300"/>
              </a:spcBef>
              <a:buClr>
                <a:srgbClr val="A5AB81"/>
              </a:buClr>
              <a:buSzPts val="2797"/>
              <a:defRPr/>
            </a:pPr>
            <a:r>
              <a:rPr kumimoji="0" lang="en-US" sz="2297" b="0" i="0" u="none" strike="noStrike" kern="1200" cap="none" spc="0" normalizeH="0" baseline="0" noProof="0" dirty="0">
                <a:ln>
                  <a:noFill/>
                </a:ln>
                <a:solidFill>
                  <a:prstClr val="black"/>
                </a:solidFill>
                <a:effectLst/>
                <a:uLnTx/>
                <a:uFillTx/>
                <a:latin typeface="Georgia"/>
                <a:ea typeface="+mn-ea"/>
                <a:cs typeface="+mn-cs"/>
              </a:rPr>
              <a:t>MD-SUMC: Mental disorder is the sole underlying medical condition.  </a:t>
            </a:r>
          </a:p>
          <a:p>
            <a:pPr lvl="0" indent="-2884">
              <a:lnSpc>
                <a:spcPct val="80000"/>
              </a:lnSpc>
              <a:spcBef>
                <a:spcPts val="300"/>
              </a:spcBef>
              <a:buClr>
                <a:srgbClr val="A5AB81"/>
              </a:buClr>
              <a:buSzPts val="2797"/>
              <a:defRPr/>
            </a:pPr>
            <a:r>
              <a:rPr kumimoji="0" lang="en-US" sz="2297" b="0" i="0" u="none" strike="noStrike" kern="1200" cap="none" spc="0" normalizeH="0" baseline="0" noProof="0" dirty="0">
                <a:ln>
                  <a:noFill/>
                </a:ln>
                <a:solidFill>
                  <a:prstClr val="black"/>
                </a:solidFill>
                <a:effectLst/>
                <a:uLnTx/>
                <a:uFillTx/>
                <a:latin typeface="Georgia"/>
                <a:ea typeface="+mn-ea"/>
                <a:cs typeface="+mn-cs"/>
              </a:rPr>
              <a:t>Recently </a:t>
            </a:r>
            <a:r>
              <a:rPr lang="en-US" sz="2297" dirty="0">
                <a:solidFill>
                  <a:prstClr val="black"/>
                </a:solidFill>
              </a:rPr>
              <a:t>deferred for three years:</a:t>
            </a:r>
          </a:p>
          <a:p>
            <a:pPr marL="340016" lvl="0" indent="-342900">
              <a:lnSpc>
                <a:spcPct val="80000"/>
              </a:lnSpc>
              <a:spcBef>
                <a:spcPts val="300"/>
              </a:spcBef>
              <a:buClr>
                <a:srgbClr val="A5AB81"/>
              </a:buClr>
              <a:buSzPts val="2797"/>
              <a:buFont typeface="Arial" panose="020B0604020202020204" pitchFamily="34" charset="0"/>
              <a:buChar char="•"/>
              <a:defRPr/>
            </a:pPr>
            <a:r>
              <a:rPr lang="en-US" sz="2297" dirty="0">
                <a:solidFill>
                  <a:prstClr val="black"/>
                </a:solidFill>
              </a:rPr>
              <a:t>Bill C-62 An Act to amend An Act to amend the Criminal Code (medical assistance in dying), No. 2</a:t>
            </a:r>
          </a:p>
          <a:p>
            <a:pPr marL="797216" lvl="1" indent="-342900">
              <a:lnSpc>
                <a:spcPct val="80000"/>
              </a:lnSpc>
              <a:spcBef>
                <a:spcPts val="300"/>
              </a:spcBef>
              <a:buClr>
                <a:srgbClr val="A5AB81"/>
              </a:buClr>
              <a:buSzPts val="2797"/>
              <a:buFont typeface="Arial" panose="020B0604020202020204" pitchFamily="34" charset="0"/>
              <a:buChar char="•"/>
              <a:defRPr/>
            </a:pPr>
            <a:r>
              <a:rPr lang="en-US" sz="2297" dirty="0">
                <a:solidFill>
                  <a:prstClr val="black"/>
                </a:solidFill>
              </a:rPr>
              <a:t>Requires that a joint parliamentary committee undertake a comprehensive review relating to the eligibility for MAID of persons suffering solely from a mental illness within two years of the Bill receiving royal assent</a:t>
            </a:r>
          </a:p>
          <a:p>
            <a:pPr marL="340016" lvl="0" indent="-342900">
              <a:lnSpc>
                <a:spcPct val="80000"/>
              </a:lnSpc>
              <a:spcBef>
                <a:spcPts val="300"/>
              </a:spcBef>
              <a:buClr>
                <a:srgbClr val="A5AB81"/>
              </a:buClr>
              <a:buSzPts val="2797"/>
              <a:buFont typeface="Arial" panose="020B0604020202020204" pitchFamily="34" charset="0"/>
              <a:buChar char="•"/>
              <a:defRPr/>
            </a:pPr>
            <a:r>
              <a:rPr lang="en-US" sz="2297" dirty="0">
                <a:solidFill>
                  <a:prstClr val="black"/>
                </a:solidFill>
              </a:rPr>
              <a:t>MAID and mental disorders: the road ahead. Report of the Special Joint Committee Medical Assistance in Dying. René </a:t>
            </a:r>
            <a:r>
              <a:rPr lang="en-US" sz="2297" dirty="0" err="1">
                <a:solidFill>
                  <a:prstClr val="black"/>
                </a:solidFill>
              </a:rPr>
              <a:t>Arseneault</a:t>
            </a:r>
            <a:r>
              <a:rPr lang="en-US" sz="2297" dirty="0">
                <a:solidFill>
                  <a:prstClr val="black"/>
                </a:solidFill>
              </a:rPr>
              <a:t> &amp; </a:t>
            </a:r>
            <a:r>
              <a:rPr lang="en-US" sz="2297" dirty="0" err="1">
                <a:solidFill>
                  <a:prstClr val="black"/>
                </a:solidFill>
              </a:rPr>
              <a:t>Honourable</a:t>
            </a:r>
            <a:r>
              <a:rPr lang="en-US" sz="2297" dirty="0">
                <a:solidFill>
                  <a:prstClr val="black"/>
                </a:solidFill>
              </a:rPr>
              <a:t> </a:t>
            </a:r>
            <a:r>
              <a:rPr lang="en-US" sz="2297" dirty="0" err="1">
                <a:solidFill>
                  <a:prstClr val="black"/>
                </a:solidFill>
              </a:rPr>
              <a:t>Yonah</a:t>
            </a:r>
            <a:r>
              <a:rPr lang="en-US" sz="2297" dirty="0">
                <a:solidFill>
                  <a:prstClr val="black"/>
                </a:solidFill>
              </a:rPr>
              <a:t> Martin Joint Chairs, January 2024</a:t>
            </a:r>
            <a:endParaRPr kumimoji="0" lang="en-US" sz="2297" b="0" i="0" u="none" strike="noStrike" kern="1200" cap="none" spc="0" normalizeH="0" baseline="0" noProof="0" dirty="0">
              <a:ln>
                <a:noFill/>
              </a:ln>
              <a:solidFill>
                <a:prstClr val="black"/>
              </a:solidFill>
              <a:effectLst/>
              <a:uLnTx/>
              <a:uFillTx/>
              <a:latin typeface="Georgia"/>
              <a:ea typeface="+mn-ea"/>
              <a:cs typeface="+mn-cs"/>
            </a:endParaRPr>
          </a:p>
        </p:txBody>
      </p:sp>
      <p:pic>
        <p:nvPicPr>
          <p:cNvPr id="3" name="Picture 2"/>
          <p:cNvPicPr>
            <a:picLocks noChangeAspect="1"/>
          </p:cNvPicPr>
          <p:nvPr/>
        </p:nvPicPr>
        <p:blipFill>
          <a:blip r:embed="rId3"/>
          <a:stretch>
            <a:fillRect/>
          </a:stretch>
        </p:blipFill>
        <p:spPr>
          <a:xfrm>
            <a:off x="2514600" y="4648200"/>
            <a:ext cx="4114800" cy="2149983"/>
          </a:xfrm>
          <a:prstGeom prst="rect">
            <a:avLst/>
          </a:prstGeom>
        </p:spPr>
      </p:pic>
    </p:spTree>
    <p:extLst>
      <p:ext uri="{BB962C8B-B14F-4D97-AF65-F5344CB8AC3E}">
        <p14:creationId xmlns:p14="http://schemas.microsoft.com/office/powerpoint/2010/main" val="3686902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0216" cy="1219200"/>
          </a:xfrm>
        </p:spPr>
        <p:txBody>
          <a:bodyPr>
            <a:normAutofit/>
          </a:bodyPr>
          <a:lstStyle/>
          <a:p>
            <a:pPr algn="ctr"/>
            <a:r>
              <a:rPr lang="en-US" sz="3200" dirty="0"/>
              <a:t>The special joint committee on medical assistance in dying. Third report, January 2024</a:t>
            </a:r>
          </a:p>
        </p:txBody>
      </p:sp>
      <p:sp>
        <p:nvSpPr>
          <p:cNvPr id="3" name="Content Placeholder 2"/>
          <p:cNvSpPr>
            <a:spLocks noGrp="1"/>
          </p:cNvSpPr>
          <p:nvPr>
            <p:ph idx="1"/>
          </p:nvPr>
        </p:nvSpPr>
        <p:spPr>
          <a:xfrm>
            <a:off x="74815" y="1447800"/>
            <a:ext cx="8915401" cy="4495800"/>
          </a:xfrm>
        </p:spPr>
        <p:txBody>
          <a:bodyPr>
            <a:normAutofit fontScale="92500" lnSpcReduction="20000"/>
          </a:bodyPr>
          <a:lstStyle/>
          <a:p>
            <a:r>
              <a:rPr lang="en-US" sz="2400" dirty="0"/>
              <a:t>WHEREAS the Committee concludes that the medical system in Canada is not prepared for medical assistance in dying where mental disorder is the sole underlying medical condition (hereinafter “MAID MD-SUMC”), the committee recommends:</a:t>
            </a:r>
          </a:p>
          <a:p>
            <a:pPr marL="624078" indent="-514350">
              <a:buFont typeface="+mj-lt"/>
              <a:buAutoNum type="alphaLcParenR"/>
            </a:pPr>
            <a:r>
              <a:rPr lang="en-US" sz="2400" dirty="0"/>
              <a:t>That MAID MD-SUMC should not be made available in Canada until the Minister of Health and the Minister of Justice are satisfied, based on recommendations from their respective departments and in consultation with their provincial and territorial counterparts and with Indigenous Peoples, that it can be safely and adequately provided; and</a:t>
            </a:r>
          </a:p>
          <a:p>
            <a:pPr marL="624078" indent="-514350">
              <a:buFont typeface="+mj-lt"/>
              <a:buAutoNum type="alphaLcParenR"/>
            </a:pPr>
            <a:r>
              <a:rPr lang="en-US" sz="2400" dirty="0"/>
              <a:t>That one year prior to the date on which it is anticipated that the law will permit MAID MD-SUMC, pursuant to subparagraph (a), the House of Commons and the Senate re-establish the Special Joint Committee on Medical Assistance In Dying in order to verify the degree of  preparedness attained for a safe and adequate application of MAID MD-SUMC.</a:t>
            </a:r>
          </a:p>
        </p:txBody>
      </p:sp>
      <p:sp>
        <p:nvSpPr>
          <p:cNvPr id="4" name="TextBox 3"/>
          <p:cNvSpPr txBox="1"/>
          <p:nvPr/>
        </p:nvSpPr>
        <p:spPr>
          <a:xfrm>
            <a:off x="228600" y="6331958"/>
            <a:ext cx="9182322" cy="369332"/>
          </a:xfrm>
          <a:prstGeom prst="rect">
            <a:avLst/>
          </a:prstGeom>
          <a:noFill/>
        </p:spPr>
        <p:txBody>
          <a:bodyPr wrap="none" rtlCol="0">
            <a:spAutoFit/>
          </a:bodyPr>
          <a:lstStyle/>
          <a:p>
            <a:r>
              <a:rPr lang="en-US"/>
              <a:t>https://publications.gc.ca/collections/collection_2024/sen/yc3/YC3-441-0-2-3-eng.pdf</a:t>
            </a:r>
            <a:endParaRPr lang="en-US" dirty="0"/>
          </a:p>
        </p:txBody>
      </p:sp>
    </p:spTree>
    <p:extLst>
      <p:ext uri="{BB962C8B-B14F-4D97-AF65-F5344CB8AC3E}">
        <p14:creationId xmlns:p14="http://schemas.microsoft.com/office/powerpoint/2010/main" val="1765205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16933" y="110952"/>
            <a:ext cx="8998590" cy="1143000"/>
          </a:xfrm>
          <a:prstGeom prst="rect">
            <a:avLst/>
          </a:prstGeom>
          <a:noFill/>
          <a:ln>
            <a:noFill/>
          </a:ln>
        </p:spPr>
        <p:txBody>
          <a:bodyPr spcFirstLastPara="1" vert="horz" wrap="square" lIns="68569" tIns="34275" rIns="68569" bIns="34275" anchor="ctr" anchorCtr="0">
            <a:normAutofit fontScale="90000"/>
          </a:bodyPr>
          <a:lstStyle/>
          <a:p>
            <a:pPr lvl="0" algn="ctr">
              <a:buSzPct val="100000"/>
            </a:pPr>
            <a:r>
              <a:rPr lang="en-CA" dirty="0"/>
              <a:t>The Major Concerns About MAiD MD-SUMC*</a:t>
            </a:r>
            <a:endParaRPr dirty="0"/>
          </a:p>
        </p:txBody>
      </p:sp>
      <p:sp>
        <p:nvSpPr>
          <p:cNvPr id="142" name="Google Shape;142;p7"/>
          <p:cNvSpPr txBox="1">
            <a:spLocks noGrp="1"/>
          </p:cNvSpPr>
          <p:nvPr>
            <p:ph type="body" idx="1"/>
          </p:nvPr>
        </p:nvSpPr>
        <p:spPr>
          <a:xfrm>
            <a:off x="363328" y="1269267"/>
            <a:ext cx="8652195" cy="4442177"/>
          </a:xfrm>
          <a:prstGeom prst="rect">
            <a:avLst/>
          </a:prstGeom>
          <a:noFill/>
          <a:ln>
            <a:noFill/>
          </a:ln>
        </p:spPr>
        <p:txBody>
          <a:bodyPr spcFirstLastPara="1" vert="horz" wrap="square" lIns="68569" tIns="34275" rIns="68569" bIns="34275" anchor="t" anchorCtr="0">
            <a:normAutofit/>
          </a:bodyPr>
          <a:lstStyle/>
          <a:p>
            <a:pPr marL="221742" indent="-224627">
              <a:lnSpc>
                <a:spcPct val="80000"/>
              </a:lnSpc>
              <a:buSzPts val="2797"/>
            </a:pPr>
            <a:r>
              <a:rPr lang="en-US" dirty="0"/>
              <a:t>Similar in many other chronic conditions</a:t>
            </a:r>
          </a:p>
          <a:p>
            <a:pPr marL="221742" indent="-224627">
              <a:lnSpc>
                <a:spcPct val="80000"/>
              </a:lnSpc>
              <a:buSzPts val="2797"/>
            </a:pPr>
            <a:r>
              <a:rPr lang="en-US" dirty="0"/>
              <a:t>Difficulty predicting  with certainty the evolution of an individual’s mental disorder or an individual’s ability to adapt to the condition</a:t>
            </a:r>
          </a:p>
          <a:p>
            <a:pPr marL="514350" lvl="1" indent="-224627">
              <a:lnSpc>
                <a:spcPct val="80000"/>
              </a:lnSpc>
              <a:buSzPts val="2797"/>
            </a:pPr>
            <a:r>
              <a:rPr lang="en-US" dirty="0"/>
              <a:t>Incurability</a:t>
            </a:r>
          </a:p>
          <a:p>
            <a:pPr marL="514350" lvl="1" indent="-224627">
              <a:lnSpc>
                <a:spcPct val="80000"/>
              </a:lnSpc>
              <a:buSzPts val="2797"/>
            </a:pPr>
            <a:r>
              <a:rPr lang="en-US" dirty="0"/>
              <a:t>Irreversibility of functional impact</a:t>
            </a:r>
          </a:p>
          <a:p>
            <a:pPr marL="514350" lvl="1" indent="-224627">
              <a:lnSpc>
                <a:spcPct val="80000"/>
              </a:lnSpc>
              <a:buSzPts val="2797"/>
            </a:pPr>
            <a:r>
              <a:rPr lang="en-US" dirty="0"/>
              <a:t>Intolerability of suffering</a:t>
            </a:r>
          </a:p>
          <a:p>
            <a:pPr marL="221742" indent="-224627">
              <a:lnSpc>
                <a:spcPct val="80000"/>
              </a:lnSpc>
              <a:buSzPts val="2797"/>
            </a:pPr>
            <a:r>
              <a:rPr lang="en-US" dirty="0"/>
              <a:t>Capacity</a:t>
            </a:r>
          </a:p>
          <a:p>
            <a:pPr marL="221742" indent="-224627">
              <a:lnSpc>
                <a:spcPct val="80000"/>
              </a:lnSpc>
              <a:buSzPts val="2797"/>
            </a:pPr>
            <a:r>
              <a:rPr lang="en-US" dirty="0"/>
              <a:t>Suicidality: differentiation from a MAID request</a:t>
            </a:r>
          </a:p>
          <a:p>
            <a:pPr marL="221742" indent="-224627">
              <a:lnSpc>
                <a:spcPct val="80000"/>
              </a:lnSpc>
              <a:buSzPts val="2797"/>
            </a:pPr>
            <a:r>
              <a:rPr lang="en-CA" dirty="0"/>
              <a:t>Intersection of structural vulnerability, mental disorder and MAiD</a:t>
            </a:r>
            <a:endParaRPr lang="en-US" dirty="0"/>
          </a:p>
          <a:p>
            <a:pPr marL="221742" indent="-224627">
              <a:lnSpc>
                <a:spcPct val="80000"/>
              </a:lnSpc>
              <a:buSzPts val="2797"/>
            </a:pPr>
            <a:endParaRPr lang="en-US" dirty="0"/>
          </a:p>
        </p:txBody>
      </p:sp>
      <p:sp>
        <p:nvSpPr>
          <p:cNvPr id="2" name="Rectangle 1"/>
          <p:cNvSpPr/>
          <p:nvPr/>
        </p:nvSpPr>
        <p:spPr>
          <a:xfrm>
            <a:off x="16933" y="5726759"/>
            <a:ext cx="929132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*MD-SUMC: mental disorder is sole underlying medical condition. Deferred </a:t>
            </a:r>
            <a:r>
              <a:rPr kumimoji="0" lang="en-US" sz="1800" b="0" i="0" u="none" strike="noStrike" kern="1200" cap="none" spc="0" normalizeH="0" baseline="0" noProof="0" dirty="0" err="1">
                <a:ln>
                  <a:noFill/>
                </a:ln>
                <a:solidFill>
                  <a:prstClr val="black"/>
                </a:solidFill>
                <a:effectLst/>
                <a:uLnTx/>
                <a:uFillTx/>
                <a:latin typeface="Georgia"/>
                <a:ea typeface="+mn-ea"/>
                <a:cs typeface="+mn-cs"/>
              </a:rPr>
              <a:t>til</a:t>
            </a:r>
            <a:r>
              <a:rPr kumimoji="0" lang="en-US" sz="1800" b="0" i="0" u="none" strike="noStrike" kern="1200" cap="none" spc="0" normalizeH="0" baseline="0" noProof="0" dirty="0">
                <a:ln>
                  <a:noFill/>
                </a:ln>
                <a:solidFill>
                  <a:prstClr val="black"/>
                </a:solidFill>
                <a:effectLst/>
                <a:uLnTx/>
                <a:uFillTx/>
                <a:latin typeface="Georgia"/>
                <a:ea typeface="+mn-ea"/>
                <a:cs typeface="+mn-cs"/>
              </a:rPr>
              <a:t> Mar 2024</a:t>
            </a:r>
          </a:p>
        </p:txBody>
      </p:sp>
      <p:sp>
        <p:nvSpPr>
          <p:cNvPr id="3" name="TextBox 2">
            <a:extLst>
              <a:ext uri="{FF2B5EF4-FFF2-40B4-BE49-F238E27FC236}">
                <a16:creationId xmlns:a16="http://schemas.microsoft.com/office/drawing/2014/main" id="{5ED9E112-372E-8F5F-AD8A-D5EF4A92BCB2}"/>
              </a:ext>
            </a:extLst>
          </p:cNvPr>
          <p:cNvSpPr txBox="1"/>
          <p:nvPr/>
        </p:nvSpPr>
        <p:spPr>
          <a:xfrm>
            <a:off x="685800" y="6185306"/>
            <a:ext cx="7526419" cy="369332"/>
          </a:xfrm>
          <a:prstGeom prst="rect">
            <a:avLst/>
          </a:prstGeom>
          <a:noFill/>
        </p:spPr>
        <p:txBody>
          <a:bodyPr wrap="none" rtlCol="0">
            <a:spAutoFit/>
          </a:bodyPr>
          <a:lstStyle/>
          <a:p>
            <a:r>
              <a:rPr kumimoji="0" lang="en-CA" sz="1800" b="0" i="0" u="none" strike="noStrike" kern="1200" cap="none" spc="0" normalizeH="0" baseline="0" noProof="0" dirty="0">
                <a:ln>
                  <a:noFill/>
                </a:ln>
                <a:solidFill>
                  <a:prstClr val="black"/>
                </a:solidFill>
                <a:effectLst/>
                <a:uLnTx/>
                <a:uFillTx/>
                <a:latin typeface="Georgia"/>
                <a:ea typeface="+mn-ea"/>
                <a:cs typeface="+mn-cs"/>
              </a:rPr>
              <a:t>Final Report of the Expert Panel on MAiD and mental illness. May 2022</a:t>
            </a:r>
          </a:p>
        </p:txBody>
      </p:sp>
    </p:spTree>
    <p:extLst>
      <p:ext uri="{BB962C8B-B14F-4D97-AF65-F5344CB8AC3E}">
        <p14:creationId xmlns:p14="http://schemas.microsoft.com/office/powerpoint/2010/main" val="307631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16933" y="110952"/>
            <a:ext cx="8998590" cy="1143000"/>
          </a:xfrm>
          <a:prstGeom prst="rect">
            <a:avLst/>
          </a:prstGeom>
          <a:noFill/>
          <a:ln>
            <a:noFill/>
          </a:ln>
        </p:spPr>
        <p:txBody>
          <a:bodyPr spcFirstLastPara="1" vert="horz" wrap="square" lIns="68569" tIns="34275" rIns="68569" bIns="34275" anchor="ctr" anchorCtr="0">
            <a:normAutofit/>
          </a:bodyPr>
          <a:lstStyle/>
          <a:p>
            <a:pPr lvl="0" algn="ctr">
              <a:buSzPct val="100000"/>
            </a:pPr>
            <a:r>
              <a:rPr lang="en-CA" dirty="0"/>
              <a:t>Recommendations by the Expert Panel</a:t>
            </a:r>
            <a:endParaRPr dirty="0"/>
          </a:p>
        </p:txBody>
      </p:sp>
      <p:sp>
        <p:nvSpPr>
          <p:cNvPr id="142" name="Google Shape;142;p7"/>
          <p:cNvSpPr txBox="1">
            <a:spLocks noGrp="1"/>
          </p:cNvSpPr>
          <p:nvPr>
            <p:ph type="body" idx="1"/>
          </p:nvPr>
        </p:nvSpPr>
        <p:spPr>
          <a:xfrm>
            <a:off x="304800" y="1371600"/>
            <a:ext cx="8305800" cy="4293333"/>
          </a:xfrm>
          <a:prstGeom prst="rect">
            <a:avLst/>
          </a:prstGeom>
          <a:noFill/>
          <a:ln>
            <a:noFill/>
          </a:ln>
        </p:spPr>
        <p:txBody>
          <a:bodyPr spcFirstLastPara="1" vert="horz" wrap="square" lIns="68569" tIns="34275" rIns="68569" bIns="34275" anchor="t" anchorCtr="0">
            <a:normAutofit/>
          </a:bodyPr>
          <a:lstStyle/>
          <a:p>
            <a:pPr marL="221742" indent="-224627">
              <a:lnSpc>
                <a:spcPct val="80000"/>
              </a:lnSpc>
              <a:buSzPts val="2797"/>
            </a:pPr>
            <a:r>
              <a:rPr lang="en-CA" dirty="0"/>
              <a:t>Development of MAID practice standards</a:t>
            </a:r>
          </a:p>
          <a:p>
            <a:pPr marL="514350" lvl="1" indent="-224627">
              <a:lnSpc>
                <a:spcPct val="80000"/>
              </a:lnSpc>
              <a:buSzPts val="2797"/>
            </a:pPr>
            <a:r>
              <a:rPr lang="en-US" dirty="0"/>
              <a:t>Establishing incurability</a:t>
            </a:r>
          </a:p>
          <a:p>
            <a:pPr marL="514350" lvl="1" indent="-224627">
              <a:lnSpc>
                <a:spcPct val="80000"/>
              </a:lnSpc>
              <a:buSzPts val="2797"/>
            </a:pPr>
            <a:r>
              <a:rPr lang="en-US" dirty="0"/>
              <a:t>Establishing irreversibility</a:t>
            </a:r>
          </a:p>
          <a:p>
            <a:pPr marL="514350" lvl="1" indent="-224627">
              <a:lnSpc>
                <a:spcPct val="80000"/>
              </a:lnSpc>
              <a:buSzPts val="2797"/>
            </a:pPr>
            <a:r>
              <a:rPr lang="en-CA" dirty="0"/>
              <a:t>Understanding enduring and intolerable suffering</a:t>
            </a:r>
          </a:p>
          <a:p>
            <a:pPr marL="514350" lvl="1" indent="-224627">
              <a:lnSpc>
                <a:spcPct val="80000"/>
              </a:lnSpc>
              <a:buSzPts val="2797"/>
            </a:pPr>
            <a:r>
              <a:rPr lang="en-US" dirty="0"/>
              <a:t>Comprehensive capacity assessments</a:t>
            </a:r>
          </a:p>
          <a:p>
            <a:pPr marL="514350" lvl="1" indent="-224627">
              <a:lnSpc>
                <a:spcPct val="80000"/>
              </a:lnSpc>
              <a:buSzPts val="2797"/>
            </a:pPr>
            <a:r>
              <a:rPr lang="en-CA" dirty="0"/>
              <a:t>Means available to relieve suffering</a:t>
            </a:r>
          </a:p>
          <a:p>
            <a:pPr marL="514350" lvl="1" indent="-224627">
              <a:lnSpc>
                <a:spcPct val="80000"/>
              </a:lnSpc>
              <a:buSzPts val="2797"/>
            </a:pPr>
            <a:r>
              <a:rPr lang="en-CA" dirty="0"/>
              <a:t>Interpretation of track II safeguard the person has given serious consideration to those means</a:t>
            </a:r>
          </a:p>
          <a:p>
            <a:pPr marL="514350" lvl="1" indent="-224627">
              <a:lnSpc>
                <a:spcPct val="80000"/>
              </a:lnSpc>
              <a:buSzPts val="2797"/>
            </a:pPr>
            <a:r>
              <a:rPr lang="en-CA" dirty="0"/>
              <a:t>Consistency, durability, and well-considered nature of a MAID request</a:t>
            </a:r>
          </a:p>
          <a:p>
            <a:pPr marL="514350" lvl="1" indent="-224627">
              <a:lnSpc>
                <a:spcPct val="80000"/>
              </a:lnSpc>
              <a:buSzPts val="2797"/>
            </a:pPr>
            <a:r>
              <a:rPr lang="en-US" dirty="0"/>
              <a:t>Situations of involuntariness</a:t>
            </a:r>
          </a:p>
        </p:txBody>
      </p:sp>
      <p:sp>
        <p:nvSpPr>
          <p:cNvPr id="3" name="TextBox 2">
            <a:extLst>
              <a:ext uri="{FF2B5EF4-FFF2-40B4-BE49-F238E27FC236}">
                <a16:creationId xmlns:a16="http://schemas.microsoft.com/office/drawing/2014/main" id="{5ED9E112-372E-8F5F-AD8A-D5EF4A92BCB2}"/>
              </a:ext>
            </a:extLst>
          </p:cNvPr>
          <p:cNvSpPr txBox="1"/>
          <p:nvPr/>
        </p:nvSpPr>
        <p:spPr>
          <a:xfrm>
            <a:off x="685800" y="6185306"/>
            <a:ext cx="7526419" cy="369332"/>
          </a:xfrm>
          <a:prstGeom prst="rect">
            <a:avLst/>
          </a:prstGeom>
          <a:noFill/>
        </p:spPr>
        <p:txBody>
          <a:bodyPr wrap="none" rtlCol="0">
            <a:spAutoFit/>
          </a:bodyPr>
          <a:lstStyle/>
          <a:p>
            <a:r>
              <a:rPr kumimoji="0" lang="en-CA" sz="1800" b="0" i="0" u="none" strike="noStrike" kern="1200" cap="none" spc="0" normalizeH="0" baseline="0" noProof="0" dirty="0">
                <a:ln>
                  <a:noFill/>
                </a:ln>
                <a:solidFill>
                  <a:prstClr val="black"/>
                </a:solidFill>
                <a:effectLst/>
                <a:uLnTx/>
                <a:uFillTx/>
                <a:latin typeface="Georgia"/>
                <a:ea typeface="+mn-ea"/>
                <a:cs typeface="+mn-cs"/>
              </a:rPr>
              <a:t>Final Report of the Expert Panel on MAiD and mental illness. May 2022</a:t>
            </a:r>
          </a:p>
        </p:txBody>
      </p:sp>
    </p:spTree>
    <p:extLst>
      <p:ext uri="{BB962C8B-B14F-4D97-AF65-F5344CB8AC3E}">
        <p14:creationId xmlns:p14="http://schemas.microsoft.com/office/powerpoint/2010/main" val="2256805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08844"/>
            <a:ext cx="8229600" cy="1066800"/>
          </a:xfrm>
        </p:spPr>
        <p:txBody>
          <a:bodyPr>
            <a:normAutofit fontScale="90000"/>
          </a:bodyPr>
          <a:lstStyle/>
          <a:p>
            <a:r>
              <a:rPr lang="en-US" dirty="0"/>
              <a:t>General concerns about voluntariness in the context of mental disorders</a:t>
            </a:r>
          </a:p>
        </p:txBody>
      </p:sp>
      <p:sp>
        <p:nvSpPr>
          <p:cNvPr id="3" name="Text Placeholder 2"/>
          <p:cNvSpPr>
            <a:spLocks noGrp="1"/>
          </p:cNvSpPr>
          <p:nvPr>
            <p:ph type="body" idx="1"/>
          </p:nvPr>
        </p:nvSpPr>
        <p:spPr>
          <a:xfrm>
            <a:off x="304800" y="1600200"/>
            <a:ext cx="8763000" cy="4343400"/>
          </a:xfrm>
        </p:spPr>
        <p:txBody>
          <a:bodyPr>
            <a:normAutofit lnSpcReduction="10000"/>
          </a:bodyPr>
          <a:lstStyle/>
          <a:p>
            <a:pPr marL="85725" indent="0">
              <a:buNone/>
            </a:pPr>
            <a:r>
              <a:rPr lang="en-US" dirty="0"/>
              <a:t>Internal pressure</a:t>
            </a:r>
          </a:p>
          <a:p>
            <a:r>
              <a:rPr lang="en-US" dirty="0"/>
              <a:t>Persistent beliefs about one’s worthlessness </a:t>
            </a:r>
          </a:p>
          <a:p>
            <a:pPr lvl="1"/>
            <a:r>
              <a:rPr lang="en-US" dirty="0"/>
              <a:t>Depression</a:t>
            </a:r>
          </a:p>
          <a:p>
            <a:pPr lvl="1"/>
            <a:r>
              <a:rPr lang="en-US" dirty="0"/>
              <a:t>Early life trauma </a:t>
            </a:r>
          </a:p>
          <a:p>
            <a:r>
              <a:rPr lang="en-US" dirty="0"/>
              <a:t>A person might understand and appreciate the risks and benefits of certain treatments but hold self-denigrating beliefs that they are not deserving of treatment or care. </a:t>
            </a:r>
          </a:p>
          <a:p>
            <a:r>
              <a:rPr lang="en-US" dirty="0"/>
              <a:t>Whether such beliefs affect voluntariness must be assessed on case by case basis. </a:t>
            </a:r>
          </a:p>
        </p:txBody>
      </p:sp>
      <p:sp>
        <p:nvSpPr>
          <p:cNvPr id="4" name="Rectangle 3"/>
          <p:cNvSpPr/>
          <p:nvPr/>
        </p:nvSpPr>
        <p:spPr>
          <a:xfrm>
            <a:off x="1214385" y="6248400"/>
            <a:ext cx="65437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The Canadian MAID Curriculum mental illness working group</a:t>
            </a:r>
          </a:p>
        </p:txBody>
      </p:sp>
    </p:spTree>
    <p:extLst>
      <p:ext uri="{BB962C8B-B14F-4D97-AF65-F5344CB8AC3E}">
        <p14:creationId xmlns:p14="http://schemas.microsoft.com/office/powerpoint/2010/main" val="21608881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A0853-9873-E238-72B6-94E10B95292F}"/>
              </a:ext>
            </a:extLst>
          </p:cNvPr>
          <p:cNvSpPr>
            <a:spLocks noGrp="1"/>
          </p:cNvSpPr>
          <p:nvPr>
            <p:ph type="title"/>
          </p:nvPr>
        </p:nvSpPr>
        <p:spPr>
          <a:xfrm>
            <a:off x="381000" y="152400"/>
            <a:ext cx="8229600" cy="1066800"/>
          </a:xfrm>
        </p:spPr>
        <p:txBody>
          <a:bodyPr/>
          <a:lstStyle/>
          <a:p>
            <a:r>
              <a:rPr lang="en-CA" dirty="0"/>
              <a:t>Voluntariness of a request for MAID</a:t>
            </a:r>
            <a:endParaRPr lang="en-US" dirty="0"/>
          </a:p>
        </p:txBody>
      </p:sp>
      <p:sp>
        <p:nvSpPr>
          <p:cNvPr id="3" name="Content Placeholder 2">
            <a:extLst>
              <a:ext uri="{FF2B5EF4-FFF2-40B4-BE49-F238E27FC236}">
                <a16:creationId xmlns:a16="http://schemas.microsoft.com/office/drawing/2014/main" id="{2A322BF4-1483-06C0-002D-97CA2CCD8281}"/>
              </a:ext>
            </a:extLst>
          </p:cNvPr>
          <p:cNvSpPr>
            <a:spLocks noGrp="1"/>
          </p:cNvSpPr>
          <p:nvPr>
            <p:ph idx="1"/>
          </p:nvPr>
        </p:nvSpPr>
        <p:spPr>
          <a:xfrm>
            <a:off x="381000" y="1219200"/>
            <a:ext cx="8382000" cy="4724400"/>
          </a:xfrm>
        </p:spPr>
        <p:txBody>
          <a:bodyPr>
            <a:normAutofit fontScale="85000" lnSpcReduction="20000"/>
          </a:bodyPr>
          <a:lstStyle/>
          <a:p>
            <a:r>
              <a:rPr lang="en-CA" dirty="0"/>
              <a:t>As in all clinical care, MAID assessors and providers must be satisfied that the person’s decision to request MAID has been made freely, without undue influence (contemporaneous or past) from family members, health care providers, or others.</a:t>
            </a:r>
          </a:p>
          <a:p>
            <a:r>
              <a:rPr lang="en-CA" dirty="0"/>
              <a:t>Undue influence occurs when a person is not able to act in their own interests because of the interference by others.</a:t>
            </a:r>
          </a:p>
          <a:p>
            <a:r>
              <a:rPr lang="en-CA" dirty="0"/>
              <a:t>This undue influence may occur as a result of current or past pressure. For example, past abusive relationships may have been sufficiently severe that the person is not able to do what is good for them, but rather evaluates decisions according to what the abuser thinks or thought was good for them. However, having experienced trauma does not mean that that one cannot make a voluntary request. </a:t>
            </a:r>
            <a:endParaRPr lang="en-US" dirty="0"/>
          </a:p>
        </p:txBody>
      </p:sp>
      <p:sp>
        <p:nvSpPr>
          <p:cNvPr id="4" name="TextBox 3">
            <a:extLst>
              <a:ext uri="{FF2B5EF4-FFF2-40B4-BE49-F238E27FC236}">
                <a16:creationId xmlns:a16="http://schemas.microsoft.com/office/drawing/2014/main" id="{C37A57E6-9D3B-2ECD-879C-D845E4EFF204}"/>
              </a:ext>
            </a:extLst>
          </p:cNvPr>
          <p:cNvSpPr txBox="1"/>
          <p:nvPr/>
        </p:nvSpPr>
        <p:spPr>
          <a:xfrm>
            <a:off x="1676400" y="6172200"/>
            <a:ext cx="56179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Neue"/>
                <a:ea typeface="+mn-ea"/>
                <a:cs typeface="+mn-cs"/>
                <a:sym typeface="Helvetica Neue"/>
              </a:rPr>
              <a:t>Health Canada MAID Practice Standards Task Group</a:t>
            </a: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3339573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A0853-9873-E238-72B6-94E10B95292F}"/>
              </a:ext>
            </a:extLst>
          </p:cNvPr>
          <p:cNvSpPr>
            <a:spLocks noGrp="1"/>
          </p:cNvSpPr>
          <p:nvPr>
            <p:ph type="title"/>
          </p:nvPr>
        </p:nvSpPr>
        <p:spPr>
          <a:xfrm>
            <a:off x="381000" y="152400"/>
            <a:ext cx="8229600" cy="1066800"/>
          </a:xfrm>
        </p:spPr>
        <p:txBody>
          <a:bodyPr/>
          <a:lstStyle/>
          <a:p>
            <a:r>
              <a:rPr lang="en-CA" dirty="0"/>
              <a:t>Voluntariness of a request for MAID</a:t>
            </a:r>
            <a:endParaRPr lang="en-US" dirty="0"/>
          </a:p>
        </p:txBody>
      </p:sp>
      <p:sp>
        <p:nvSpPr>
          <p:cNvPr id="3" name="Content Placeholder 2">
            <a:extLst>
              <a:ext uri="{FF2B5EF4-FFF2-40B4-BE49-F238E27FC236}">
                <a16:creationId xmlns:a16="http://schemas.microsoft.com/office/drawing/2014/main" id="{2A322BF4-1483-06C0-002D-97CA2CCD8281}"/>
              </a:ext>
            </a:extLst>
          </p:cNvPr>
          <p:cNvSpPr>
            <a:spLocks noGrp="1"/>
          </p:cNvSpPr>
          <p:nvPr>
            <p:ph idx="1"/>
          </p:nvPr>
        </p:nvSpPr>
        <p:spPr>
          <a:xfrm>
            <a:off x="152400" y="1219200"/>
            <a:ext cx="8763000" cy="5029200"/>
          </a:xfrm>
        </p:spPr>
        <p:txBody>
          <a:bodyPr>
            <a:normAutofit fontScale="77500" lnSpcReduction="20000"/>
          </a:bodyPr>
          <a:lstStyle/>
          <a:p>
            <a:r>
              <a:rPr lang="en-CA" dirty="0"/>
              <a:t>The practitioner must assess whether the voluntariness of a person’s request has been compromised (e.g., by incentives or threats). Practitioners should speak with the requester alone as part of the assessment process. If that is not possible because the requester requires supports (whether physical supports or for communication), the person providing support should not be someone who might be a source of undue influence. </a:t>
            </a:r>
          </a:p>
          <a:p>
            <a:r>
              <a:rPr lang="en-CA" dirty="0"/>
              <a:t>The practitioner should ask questions that will help to identify undue influence, such as interpersonal dependencies or past abuse that may leave the requester vulnerable. The practitioner should take steps to eliminate threats to voluntariness, and this may require serial assessments.</a:t>
            </a:r>
          </a:p>
          <a:p>
            <a:r>
              <a:rPr lang="en-CA" dirty="0"/>
              <a:t>A person’s request may not be voluntary at one time, but voluntary at a later time and vice versa. </a:t>
            </a:r>
          </a:p>
          <a:p>
            <a:r>
              <a:rPr lang="en-CA" dirty="0"/>
              <a:t>The assessor and provider must be satisfied the request is voluntary when it is made and the provider must be satisfied it is voluntary when MAID is provided.</a:t>
            </a:r>
            <a:endParaRPr lang="en-US" dirty="0"/>
          </a:p>
        </p:txBody>
      </p:sp>
      <p:sp>
        <p:nvSpPr>
          <p:cNvPr id="4" name="TextBox 3">
            <a:extLst>
              <a:ext uri="{FF2B5EF4-FFF2-40B4-BE49-F238E27FC236}">
                <a16:creationId xmlns:a16="http://schemas.microsoft.com/office/drawing/2014/main" id="{C37A57E6-9D3B-2ECD-879C-D845E4EFF204}"/>
              </a:ext>
            </a:extLst>
          </p:cNvPr>
          <p:cNvSpPr txBox="1"/>
          <p:nvPr/>
        </p:nvSpPr>
        <p:spPr>
          <a:xfrm>
            <a:off x="1676400" y="6172200"/>
            <a:ext cx="56179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Neue"/>
                <a:ea typeface="+mn-ea"/>
                <a:cs typeface="+mn-cs"/>
                <a:sym typeface="Helvetica Neue"/>
              </a:rPr>
              <a:t>Health Canada MAID Practice Standards Task Group</a:t>
            </a: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2981788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219200"/>
          </a:xfrm>
        </p:spPr>
        <p:txBody>
          <a:bodyPr>
            <a:normAutofit fontScale="90000"/>
          </a:bodyPr>
          <a:lstStyle/>
          <a:p>
            <a:pPr algn="ctr"/>
            <a:r>
              <a:rPr lang="en-US" dirty="0"/>
              <a:t>Time requirement for adequate assessment</a:t>
            </a:r>
          </a:p>
        </p:txBody>
      </p:sp>
      <p:sp>
        <p:nvSpPr>
          <p:cNvPr id="3" name="Text Placeholder 2"/>
          <p:cNvSpPr>
            <a:spLocks noGrp="1"/>
          </p:cNvSpPr>
          <p:nvPr>
            <p:ph type="body" idx="1"/>
          </p:nvPr>
        </p:nvSpPr>
        <p:spPr>
          <a:xfrm>
            <a:off x="152400" y="1600200"/>
            <a:ext cx="8763000" cy="4419600"/>
          </a:xfrm>
        </p:spPr>
        <p:txBody>
          <a:bodyPr>
            <a:normAutofit lnSpcReduction="10000"/>
          </a:bodyPr>
          <a:lstStyle/>
          <a:p>
            <a:r>
              <a:rPr lang="en-US" dirty="0"/>
              <a:t>The assessment period for patients who do not have a RFND is a MINIMUM of 90 days. </a:t>
            </a:r>
          </a:p>
          <a:p>
            <a:r>
              <a:rPr lang="en-US" dirty="0"/>
              <a:t>Time necessary to conduct a thorough assessment might be very considerable. </a:t>
            </a:r>
          </a:p>
          <a:p>
            <a:r>
              <a:rPr lang="en-US" dirty="0"/>
              <a:t>The Euthanasia Expertise clinic in the Netherlands which sees approximately 85% of the requests in the country motivated by mental disorders, takes on average 10 months to complete an assessment of this type of request.  </a:t>
            </a:r>
            <a:r>
              <a:rPr lang="en-US" dirty="0" err="1"/>
              <a:t>Kammeraat</a:t>
            </a:r>
            <a:r>
              <a:rPr lang="en-US" dirty="0"/>
              <a:t>, M., &amp; </a:t>
            </a:r>
            <a:r>
              <a:rPr lang="en-US" dirty="0" err="1"/>
              <a:t>Kölling</a:t>
            </a:r>
            <a:r>
              <a:rPr lang="en-US" dirty="0"/>
              <a:t>, P. (2020). </a:t>
            </a:r>
          </a:p>
        </p:txBody>
      </p:sp>
      <p:sp>
        <p:nvSpPr>
          <p:cNvPr id="4" name="Rectangle 3"/>
          <p:cNvSpPr/>
          <p:nvPr/>
        </p:nvSpPr>
        <p:spPr>
          <a:xfrm>
            <a:off x="533400" y="6172200"/>
            <a:ext cx="80890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Adapted from: The Canadian MAID Curriculum mental illness working group</a:t>
            </a:r>
          </a:p>
        </p:txBody>
      </p:sp>
    </p:spTree>
    <p:extLst>
      <p:ext uri="{BB962C8B-B14F-4D97-AF65-F5344CB8AC3E}">
        <p14:creationId xmlns:p14="http://schemas.microsoft.com/office/powerpoint/2010/main" val="3933627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7171-6667-F2EA-A2B4-DBBEF6C9326C}"/>
              </a:ext>
            </a:extLst>
          </p:cNvPr>
          <p:cNvSpPr>
            <a:spLocks noGrp="1"/>
          </p:cNvSpPr>
          <p:nvPr>
            <p:ph type="title"/>
          </p:nvPr>
        </p:nvSpPr>
        <p:spPr>
          <a:xfrm>
            <a:off x="533400" y="152400"/>
            <a:ext cx="8229600" cy="1066800"/>
          </a:xfrm>
        </p:spPr>
        <p:txBody>
          <a:bodyPr/>
          <a:lstStyle/>
          <a:p>
            <a:pPr algn="ctr"/>
            <a:r>
              <a:rPr lang="en-CA" dirty="0"/>
              <a:t>Overview/Abstract</a:t>
            </a:r>
            <a:endParaRPr lang="en-US" dirty="0"/>
          </a:p>
        </p:txBody>
      </p:sp>
      <p:sp>
        <p:nvSpPr>
          <p:cNvPr id="3" name="Content Placeholder 2">
            <a:extLst>
              <a:ext uri="{FF2B5EF4-FFF2-40B4-BE49-F238E27FC236}">
                <a16:creationId xmlns:a16="http://schemas.microsoft.com/office/drawing/2014/main" id="{201D2001-9A00-C39E-67BE-FF7A42CFF244}"/>
              </a:ext>
            </a:extLst>
          </p:cNvPr>
          <p:cNvSpPr>
            <a:spLocks noGrp="1"/>
          </p:cNvSpPr>
          <p:nvPr>
            <p:ph idx="1"/>
          </p:nvPr>
        </p:nvSpPr>
        <p:spPr>
          <a:xfrm>
            <a:off x="228600" y="1219200"/>
            <a:ext cx="8686800" cy="5410200"/>
          </a:xfrm>
        </p:spPr>
        <p:txBody>
          <a:bodyPr>
            <a:noAutofit/>
          </a:bodyPr>
          <a:lstStyle/>
          <a:p>
            <a:r>
              <a:rPr lang="en-US" dirty="0">
                <a:effectLst/>
                <a:latin typeface="Calibri" panose="020F0502020204030204" pitchFamily="34" charset="0"/>
                <a:ea typeface="Calibri" panose="020F0502020204030204" pitchFamily="34" charset="0"/>
              </a:rPr>
              <a:t>As the population ages there has been increasing focus on the end of life, including discontinuation of interventions no longer bringing benefit, improving palliative care, and most recently allowing patients to access a medically assisted death.  </a:t>
            </a:r>
          </a:p>
          <a:p>
            <a:r>
              <a:rPr lang="en-US" dirty="0">
                <a:effectLst/>
                <a:latin typeface="Calibri" panose="020F0502020204030204" pitchFamily="34" charset="0"/>
                <a:ea typeface="Calibri" panose="020F0502020204030204" pitchFamily="34" charset="0"/>
              </a:rPr>
              <a:t>This has brought with it major clinical, legal, and ethical challenges to health care providers</a:t>
            </a:r>
          </a:p>
          <a:p>
            <a:r>
              <a:rPr lang="en-US" dirty="0">
                <a:effectLst/>
                <a:latin typeface="Calibri" panose="020F0502020204030204" pitchFamily="34" charset="0"/>
                <a:ea typeface="Calibri" panose="020F0502020204030204" pitchFamily="34" charset="0"/>
              </a:rPr>
              <a:t>This presentation summarizes clinical and legal issues related to MAID including recent expansion to those without reasonably foreseeable natural death and potential future addition of MAID for sole mental disorders (recently deferred again). </a:t>
            </a:r>
            <a:endParaRPr lang="en-US" sz="4000" dirty="0"/>
          </a:p>
        </p:txBody>
      </p:sp>
    </p:spTree>
    <p:extLst>
      <p:ext uri="{BB962C8B-B14F-4D97-AF65-F5344CB8AC3E}">
        <p14:creationId xmlns:p14="http://schemas.microsoft.com/office/powerpoint/2010/main" val="1365427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9"/>
          <p:cNvSpPr txBox="1">
            <a:spLocks noGrp="1"/>
          </p:cNvSpPr>
          <p:nvPr>
            <p:ph type="title"/>
          </p:nvPr>
        </p:nvSpPr>
        <p:spPr>
          <a:xfrm>
            <a:off x="152400" y="228600"/>
            <a:ext cx="8762999" cy="1600200"/>
          </a:xfrm>
          <a:prstGeom prst="rect">
            <a:avLst/>
          </a:prstGeom>
          <a:noFill/>
          <a:ln>
            <a:noFill/>
          </a:ln>
        </p:spPr>
        <p:txBody>
          <a:bodyPr spcFirstLastPara="1" vert="horz" wrap="square" lIns="68569" tIns="34275" rIns="68569" bIns="34275" anchor="ctr" anchorCtr="0">
            <a:normAutofit fontScale="90000"/>
          </a:bodyPr>
          <a:lstStyle/>
          <a:p>
            <a:pPr algn="ctr">
              <a:buSzPts val="4400"/>
            </a:pPr>
            <a:r>
              <a:rPr lang="en-CA" dirty="0"/>
              <a:t>Most Common Mental Disorders in MAID Requests based on European data on MAID-MD</a:t>
            </a:r>
            <a:endParaRPr dirty="0"/>
          </a:p>
        </p:txBody>
      </p:sp>
      <p:sp>
        <p:nvSpPr>
          <p:cNvPr id="382" name="Google Shape;382;p39"/>
          <p:cNvSpPr txBox="1">
            <a:spLocks noGrp="1"/>
          </p:cNvSpPr>
          <p:nvPr>
            <p:ph type="body" idx="1"/>
          </p:nvPr>
        </p:nvSpPr>
        <p:spPr>
          <a:xfrm>
            <a:off x="401626" y="1981200"/>
            <a:ext cx="8742373" cy="3733800"/>
          </a:xfrm>
          <a:prstGeom prst="rect">
            <a:avLst/>
          </a:prstGeom>
          <a:noFill/>
          <a:ln>
            <a:noFill/>
          </a:ln>
        </p:spPr>
        <p:txBody>
          <a:bodyPr spcFirstLastPara="1" vert="horz" wrap="square" lIns="68569" tIns="34275" rIns="68569" bIns="34275" anchor="t" anchorCtr="0">
            <a:normAutofit lnSpcReduction="10000"/>
          </a:bodyPr>
          <a:lstStyle/>
          <a:p>
            <a:pPr indent="-342900">
              <a:spcBef>
                <a:spcPts val="0"/>
              </a:spcBef>
              <a:buSzPts val="2800"/>
            </a:pPr>
            <a:r>
              <a:rPr lang="en-US" dirty="0"/>
              <a:t>Mood disorders – 50-70%</a:t>
            </a:r>
          </a:p>
          <a:p>
            <a:pPr indent="-342900">
              <a:spcBef>
                <a:spcPts val="0"/>
              </a:spcBef>
              <a:buSzPts val="2800"/>
            </a:pPr>
            <a:r>
              <a:rPr lang="en-US" dirty="0"/>
              <a:t>Personality disorders – (most common condition comorbid with other psychiatric conditions (52-54%)</a:t>
            </a:r>
          </a:p>
          <a:p>
            <a:pPr indent="-342900">
              <a:spcBef>
                <a:spcPts val="0"/>
              </a:spcBef>
              <a:buSzPts val="2800"/>
            </a:pPr>
            <a:r>
              <a:rPr lang="en-US" dirty="0"/>
              <a:t>Autism Spectrum (One of the most common of the 12.3% “another psychiatric disorder”)</a:t>
            </a:r>
          </a:p>
          <a:p>
            <a:pPr marL="0" indent="0">
              <a:spcBef>
                <a:spcPts val="0"/>
              </a:spcBef>
              <a:buSzPts val="2800"/>
              <a:buNone/>
            </a:pPr>
            <a:endParaRPr lang="en-US" dirty="0"/>
          </a:p>
          <a:p>
            <a:pPr marL="0" indent="0">
              <a:spcBef>
                <a:spcPts val="0"/>
              </a:spcBef>
              <a:buSzPts val="2800"/>
              <a:buNone/>
            </a:pPr>
            <a:r>
              <a:rPr lang="en-US" dirty="0"/>
              <a:t>Comorbidity is the rule – (56-97% at least two psychiatric disorders)</a:t>
            </a:r>
          </a:p>
          <a:p>
            <a:pPr marL="0" indent="0">
              <a:lnSpc>
                <a:spcPct val="90000"/>
              </a:lnSpc>
              <a:spcBef>
                <a:spcPts val="0"/>
              </a:spcBef>
              <a:buClr>
                <a:schemeClr val="dk1"/>
              </a:buClr>
              <a:buSzPts val="2800"/>
              <a:buNone/>
            </a:pPr>
            <a:endParaRPr dirty="0"/>
          </a:p>
        </p:txBody>
      </p:sp>
      <p:sp>
        <p:nvSpPr>
          <p:cNvPr id="383" name="Google Shape;383;p39"/>
          <p:cNvSpPr txBox="1"/>
          <p:nvPr/>
        </p:nvSpPr>
        <p:spPr>
          <a:xfrm>
            <a:off x="401627" y="5588407"/>
            <a:ext cx="8399250" cy="196177"/>
          </a:xfrm>
          <a:prstGeom prst="rect">
            <a:avLst/>
          </a:prstGeom>
          <a:noFill/>
          <a:ln>
            <a:noFill/>
          </a:ln>
        </p:spPr>
        <p:txBody>
          <a:bodyPr spcFirstLastPara="1" wrap="square" lIns="68569" tIns="34275" rIns="68569" bIns="34275"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25" b="0" i="0" u="none" strike="noStrike" kern="1200" cap="none" spc="0" normalizeH="0" baseline="0" noProof="0">
                <a:ln>
                  <a:noFill/>
                </a:ln>
                <a:solidFill>
                  <a:srgbClr val="212121"/>
                </a:solidFill>
                <a:effectLst/>
                <a:uLnTx/>
                <a:uFillTx/>
                <a:latin typeface="Arial"/>
                <a:ea typeface="Arial"/>
                <a:cs typeface="Arial"/>
                <a:sym typeface="Arial"/>
              </a:rPr>
              <a:t>*</a:t>
            </a:r>
            <a:endParaRPr kumimoji="0" sz="100" b="0" i="1"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 name="TextBox 4">
            <a:extLst>
              <a:ext uri="{FF2B5EF4-FFF2-40B4-BE49-F238E27FC236}">
                <a16:creationId xmlns:a16="http://schemas.microsoft.com/office/drawing/2014/main" id="{9B9C7797-9CE6-B61A-CCD3-9058CA09FAEC}"/>
              </a:ext>
            </a:extLst>
          </p:cNvPr>
          <p:cNvSpPr txBox="1"/>
          <p:nvPr/>
        </p:nvSpPr>
        <p:spPr>
          <a:xfrm>
            <a:off x="1426317" y="6187636"/>
            <a:ext cx="65998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The Canadian MAID Curriculum mental illness working group </a:t>
            </a:r>
          </a:p>
        </p:txBody>
      </p:sp>
    </p:spTree>
    <p:extLst>
      <p:ext uri="{BB962C8B-B14F-4D97-AF65-F5344CB8AC3E}">
        <p14:creationId xmlns:p14="http://schemas.microsoft.com/office/powerpoint/2010/main" val="714368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8F691-99CF-8E0F-C9DB-D1C3FFA655E3}"/>
              </a:ext>
            </a:extLst>
          </p:cNvPr>
          <p:cNvSpPr>
            <a:spLocks noGrp="1"/>
          </p:cNvSpPr>
          <p:nvPr>
            <p:ph type="title"/>
          </p:nvPr>
        </p:nvSpPr>
        <p:spPr>
          <a:xfrm>
            <a:off x="381000" y="457200"/>
            <a:ext cx="8229600" cy="1066800"/>
          </a:xfrm>
        </p:spPr>
        <p:txBody>
          <a:bodyPr>
            <a:normAutofit fontScale="90000"/>
          </a:bodyPr>
          <a:lstStyle/>
          <a:p>
            <a:pPr algn="ctr"/>
            <a:r>
              <a:rPr lang="en-CA" dirty="0"/>
              <a:t>Health Canada MAID Practice Standards Task Group </a:t>
            </a:r>
            <a:endParaRPr lang="en-US" dirty="0"/>
          </a:p>
        </p:txBody>
      </p:sp>
      <p:sp>
        <p:nvSpPr>
          <p:cNvPr id="7" name="Text Placeholder 6">
            <a:extLst>
              <a:ext uri="{FF2B5EF4-FFF2-40B4-BE49-F238E27FC236}">
                <a16:creationId xmlns:a16="http://schemas.microsoft.com/office/drawing/2014/main" id="{0CE307BB-8D5E-C337-1B54-56FC933BE5C7}"/>
              </a:ext>
            </a:extLst>
          </p:cNvPr>
          <p:cNvSpPr>
            <a:spLocks noGrp="1"/>
          </p:cNvSpPr>
          <p:nvPr>
            <p:ph type="body" idx="1"/>
          </p:nvPr>
        </p:nvSpPr>
        <p:spPr>
          <a:xfrm>
            <a:off x="381000" y="1905000"/>
            <a:ext cx="8458200" cy="3962399"/>
          </a:xfrm>
        </p:spPr>
        <p:txBody>
          <a:bodyPr>
            <a:normAutofit lnSpcReduction="10000"/>
          </a:bodyPr>
          <a:lstStyle/>
          <a:p>
            <a:r>
              <a:rPr lang="en-CA" dirty="0"/>
              <a:t>Mona Gupta- University of Montreal</a:t>
            </a:r>
          </a:p>
          <a:p>
            <a:r>
              <a:rPr lang="en-CA" dirty="0"/>
              <a:t>Jocelyn </a:t>
            </a:r>
            <a:r>
              <a:rPr lang="en-CA" dirty="0" err="1"/>
              <a:t>Downie</a:t>
            </a:r>
            <a:r>
              <a:rPr lang="en-CA" dirty="0"/>
              <a:t>- Dalhousie University</a:t>
            </a:r>
          </a:p>
          <a:p>
            <a:r>
              <a:rPr lang="en-CA" dirty="0"/>
              <a:t>Gus Grant- College of Physicians and Surgeons, NS</a:t>
            </a:r>
          </a:p>
          <a:p>
            <a:r>
              <a:rPr lang="en-CA" dirty="0"/>
              <a:t>Laurel Plewes- Director of the Assisted Dying Program, BC</a:t>
            </a:r>
          </a:p>
          <a:p>
            <a:r>
              <a:rPr lang="en-CA" dirty="0"/>
              <a:t>Willi Kirenko- NP Ontario</a:t>
            </a:r>
          </a:p>
          <a:p>
            <a:r>
              <a:rPr lang="en-CA" dirty="0"/>
              <a:t>Lilian Thorpe- University of Saskatchewan</a:t>
            </a:r>
          </a:p>
          <a:p>
            <a:r>
              <a:rPr lang="en-CA" dirty="0"/>
              <a:t>Abby Hoffman- Health Canada</a:t>
            </a:r>
          </a:p>
          <a:p>
            <a:endParaRPr lang="en-US" dirty="0"/>
          </a:p>
        </p:txBody>
      </p:sp>
      <p:sp>
        <p:nvSpPr>
          <p:cNvPr id="4" name="TextBox 3">
            <a:extLst>
              <a:ext uri="{FF2B5EF4-FFF2-40B4-BE49-F238E27FC236}">
                <a16:creationId xmlns:a16="http://schemas.microsoft.com/office/drawing/2014/main" id="{3EAD7B19-7A6B-808A-BBC1-71DC8579D357}"/>
              </a:ext>
            </a:extLst>
          </p:cNvPr>
          <p:cNvSpPr txBox="1"/>
          <p:nvPr/>
        </p:nvSpPr>
        <p:spPr>
          <a:xfrm>
            <a:off x="1676400" y="6172200"/>
            <a:ext cx="56179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Neue"/>
                <a:ea typeface="+mn-ea"/>
                <a:cs typeface="+mn-cs"/>
                <a:sym typeface="Helvetica Neue"/>
              </a:rPr>
              <a:t>Health Canada MAID Practice Standards Task Group</a:t>
            </a: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4742897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066800"/>
          </a:xfrm>
        </p:spPr>
        <p:txBody>
          <a:bodyPr>
            <a:normAutofit fontScale="90000"/>
          </a:bodyPr>
          <a:lstStyle/>
          <a:p>
            <a:pPr algn="ctr"/>
            <a:r>
              <a:rPr lang="en-CA" dirty="0"/>
              <a:t>Health Canada MAID Practice Standards Task Group </a:t>
            </a:r>
            <a:endParaRPr lang="en-US" dirty="0"/>
          </a:p>
        </p:txBody>
      </p:sp>
      <p:sp>
        <p:nvSpPr>
          <p:cNvPr id="3" name="Content Placeholder 2"/>
          <p:cNvSpPr>
            <a:spLocks noGrp="1"/>
          </p:cNvSpPr>
          <p:nvPr>
            <p:ph idx="1"/>
          </p:nvPr>
        </p:nvSpPr>
        <p:spPr>
          <a:xfrm>
            <a:off x="381000" y="2971800"/>
            <a:ext cx="8382000" cy="2170176"/>
          </a:xfrm>
        </p:spPr>
        <p:txBody>
          <a:bodyPr/>
          <a:lstStyle/>
          <a:p>
            <a:pPr lvl="1" indent="-342900"/>
            <a:r>
              <a:rPr lang="en-CA" sz="2400" dirty="0"/>
              <a:t>Model Practice Standard for Medical Assistance in Dying (MAID) </a:t>
            </a:r>
          </a:p>
          <a:p>
            <a:pPr lvl="1" indent="-342900"/>
            <a:r>
              <a:rPr lang="en-CA" sz="2400" dirty="0"/>
              <a:t>Advice to the Profession: Medical Assistance in Dying (MAID) </a:t>
            </a:r>
            <a:endParaRPr lang="en-US" sz="2400" dirty="0"/>
          </a:p>
        </p:txBody>
      </p:sp>
    </p:spTree>
    <p:extLst>
      <p:ext uri="{BB962C8B-B14F-4D97-AF65-F5344CB8AC3E}">
        <p14:creationId xmlns:p14="http://schemas.microsoft.com/office/powerpoint/2010/main" val="2055394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17C09-D1D4-1C91-D70B-066B21258E8C}"/>
              </a:ext>
            </a:extLst>
          </p:cNvPr>
          <p:cNvSpPr>
            <a:spLocks noGrp="1"/>
          </p:cNvSpPr>
          <p:nvPr>
            <p:ph type="title"/>
          </p:nvPr>
        </p:nvSpPr>
        <p:spPr>
          <a:xfrm>
            <a:off x="155748" y="152400"/>
            <a:ext cx="9144000" cy="1519084"/>
          </a:xfrm>
        </p:spPr>
        <p:txBody>
          <a:bodyPr>
            <a:normAutofit/>
          </a:bodyPr>
          <a:lstStyle/>
          <a:p>
            <a:pPr algn="ctr"/>
            <a:r>
              <a:rPr lang="en-CA" sz="2700" dirty="0"/>
              <a:t>Before providing MAID to a person whose natural death is not reasonably foreseeable taking into account all of their medical circumstances (Track 2), the provider must:</a:t>
            </a:r>
            <a:endParaRPr lang="en-US" sz="3000" dirty="0"/>
          </a:p>
        </p:txBody>
      </p:sp>
      <p:sp>
        <p:nvSpPr>
          <p:cNvPr id="3" name="Text Placeholder 2">
            <a:extLst>
              <a:ext uri="{FF2B5EF4-FFF2-40B4-BE49-F238E27FC236}">
                <a16:creationId xmlns:a16="http://schemas.microsoft.com/office/drawing/2014/main" id="{8B86270C-55A2-69C7-57E3-BC292E0B66CF}"/>
              </a:ext>
            </a:extLst>
          </p:cNvPr>
          <p:cNvSpPr>
            <a:spLocks noGrp="1"/>
          </p:cNvSpPr>
          <p:nvPr>
            <p:ph type="body" idx="1"/>
          </p:nvPr>
        </p:nvSpPr>
        <p:spPr>
          <a:xfrm>
            <a:off x="155748" y="1752600"/>
            <a:ext cx="8912052" cy="4495800"/>
          </a:xfrm>
        </p:spPr>
        <p:txBody>
          <a:bodyPr>
            <a:normAutofit fontScale="85000" lnSpcReduction="10000"/>
          </a:bodyPr>
          <a:lstStyle/>
          <a:p>
            <a:r>
              <a:rPr lang="en-CA" dirty="0"/>
              <a:t>If neither they nor the assessor has expertise in the condition that is causing the person’s suffering, ensure that they or the assessor </a:t>
            </a:r>
            <a:r>
              <a:rPr lang="en-CA" b="1" dirty="0"/>
              <a:t>consults</a:t>
            </a:r>
            <a:r>
              <a:rPr lang="en-CA" dirty="0"/>
              <a:t> with a physician or nurse practitioner </a:t>
            </a:r>
            <a:r>
              <a:rPr lang="en-CA" b="1" dirty="0"/>
              <a:t>who has that expertise </a:t>
            </a:r>
            <a:r>
              <a:rPr lang="en-CA" dirty="0"/>
              <a:t>and shares the results of that consultation with the other practitioner (see section 10.3.7 for further content on ‘expertise’);</a:t>
            </a:r>
          </a:p>
          <a:p>
            <a:r>
              <a:rPr lang="en-CA" dirty="0"/>
              <a:t>Ensure that the person has been informed of the means available to relieve their suffering, including, where appropriate, counselling services, mental health and disability support services, community services, and palliative care and has been offered consultations with relevant professionals who provide those services or that care;</a:t>
            </a:r>
          </a:p>
          <a:p>
            <a:endParaRPr lang="en-US" dirty="0"/>
          </a:p>
        </p:txBody>
      </p:sp>
      <p:sp>
        <p:nvSpPr>
          <p:cNvPr id="4" name="TextBox 3">
            <a:extLst>
              <a:ext uri="{FF2B5EF4-FFF2-40B4-BE49-F238E27FC236}">
                <a16:creationId xmlns:a16="http://schemas.microsoft.com/office/drawing/2014/main" id="{A65217B9-0701-CB01-EA3D-50309D56AA0F}"/>
              </a:ext>
            </a:extLst>
          </p:cNvPr>
          <p:cNvSpPr txBox="1"/>
          <p:nvPr/>
        </p:nvSpPr>
        <p:spPr>
          <a:xfrm>
            <a:off x="3951176" y="6306818"/>
            <a:ext cx="1321196" cy="507831"/>
          </a:xfrm>
          <a:prstGeom prst="rect">
            <a:avLst/>
          </a:prstGeom>
          <a:noFill/>
        </p:spPr>
        <p:txBody>
          <a:bodyPr wrap="none" rtlCol="0">
            <a:spAutoFit/>
          </a:bodyPr>
          <a:lstStyle/>
          <a:p>
            <a:r>
              <a:rPr lang="en-CA" sz="2700" dirty="0"/>
              <a:t>Bill C-7</a:t>
            </a:r>
            <a:endParaRPr lang="en-US" sz="2700" dirty="0"/>
          </a:p>
        </p:txBody>
      </p:sp>
    </p:spTree>
    <p:extLst>
      <p:ext uri="{BB962C8B-B14F-4D97-AF65-F5344CB8AC3E}">
        <p14:creationId xmlns:p14="http://schemas.microsoft.com/office/powerpoint/2010/main" val="4251215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E4AE-8E3D-E7F6-49CE-F384F2C872C2}"/>
              </a:ext>
            </a:extLst>
          </p:cNvPr>
          <p:cNvSpPr>
            <a:spLocks noGrp="1"/>
          </p:cNvSpPr>
          <p:nvPr>
            <p:ph type="title"/>
          </p:nvPr>
        </p:nvSpPr>
        <p:spPr>
          <a:xfrm>
            <a:off x="533400" y="228600"/>
            <a:ext cx="7886700" cy="994172"/>
          </a:xfrm>
        </p:spPr>
        <p:txBody>
          <a:bodyPr/>
          <a:lstStyle/>
          <a:p>
            <a:pPr algn="ctr"/>
            <a:r>
              <a:rPr lang="en-US" dirty="0"/>
              <a:t>Practitioner with expertise</a:t>
            </a:r>
          </a:p>
        </p:txBody>
      </p:sp>
      <p:sp>
        <p:nvSpPr>
          <p:cNvPr id="3" name="Text Placeholder 2">
            <a:extLst>
              <a:ext uri="{FF2B5EF4-FFF2-40B4-BE49-F238E27FC236}">
                <a16:creationId xmlns:a16="http://schemas.microsoft.com/office/drawing/2014/main" id="{76AAFBE9-159F-6EC3-26B0-3501795ABE6B}"/>
              </a:ext>
            </a:extLst>
          </p:cNvPr>
          <p:cNvSpPr>
            <a:spLocks noGrp="1"/>
          </p:cNvSpPr>
          <p:nvPr>
            <p:ph type="body" idx="1"/>
          </p:nvPr>
        </p:nvSpPr>
        <p:spPr>
          <a:xfrm>
            <a:off x="76200" y="1222772"/>
            <a:ext cx="8991600" cy="5101828"/>
          </a:xfrm>
        </p:spPr>
        <p:txBody>
          <a:bodyPr>
            <a:normAutofit fontScale="77500" lnSpcReduction="20000"/>
          </a:bodyPr>
          <a:lstStyle/>
          <a:p>
            <a:r>
              <a:rPr lang="en-US" dirty="0"/>
              <a:t>A ‘practitioner with expertise’ is not required to have a specialist designation. Rather, expertise can be obtained through physician or nurse education, training, and substantial experience in treating the condition causing the person’s suffering.</a:t>
            </a:r>
          </a:p>
          <a:p>
            <a:r>
              <a:rPr lang="en-US" dirty="0"/>
              <a:t>[Physicians/Nurse Practitioners] must ensure that they have the expertise necessary to provide the consultation. In doing so, they must work within their scope of practice. </a:t>
            </a:r>
          </a:p>
          <a:p>
            <a:r>
              <a:rPr lang="en-US" dirty="0"/>
              <a:t>The ‘practitioner with expertise’ under this provision of the Criminal Code is providing a consultation to the assessor and provider, not a MAID eligibility assessment.</a:t>
            </a:r>
          </a:p>
          <a:p>
            <a:r>
              <a:rPr lang="en-US" dirty="0"/>
              <a:t>A review of the requester’s prior health records (including past specialist consultation reports) can be an important part of a complete MAID eligibility assessment. </a:t>
            </a:r>
          </a:p>
          <a:p>
            <a:r>
              <a:rPr lang="en-US" dirty="0"/>
              <a:t>However, such a review does not constitute ‘consultation’ for the purposes of section 10.2.6 as that requires direct contemporaneous communication with the practitioner with expertise.</a:t>
            </a:r>
          </a:p>
        </p:txBody>
      </p:sp>
      <p:sp>
        <p:nvSpPr>
          <p:cNvPr id="4" name="TextBox 3">
            <a:extLst>
              <a:ext uri="{FF2B5EF4-FFF2-40B4-BE49-F238E27FC236}">
                <a16:creationId xmlns:a16="http://schemas.microsoft.com/office/drawing/2014/main" id="{37A3550C-3A58-B447-186D-5731260A81CE}"/>
              </a:ext>
            </a:extLst>
          </p:cNvPr>
          <p:cNvSpPr txBox="1"/>
          <p:nvPr/>
        </p:nvSpPr>
        <p:spPr>
          <a:xfrm>
            <a:off x="1828800" y="6444734"/>
            <a:ext cx="5617948" cy="369332"/>
          </a:xfrm>
          <a:prstGeom prst="rect">
            <a:avLst/>
          </a:prstGeom>
          <a:noFill/>
        </p:spPr>
        <p:txBody>
          <a:bodyPr wrap="none" rtlCol="0">
            <a:spAutoFit/>
          </a:bodyPr>
          <a:lstStyle/>
          <a:p>
            <a:r>
              <a:rPr lang="en-US" dirty="0">
                <a:latin typeface="Helvetica Neue"/>
                <a:sym typeface="Helvetica Neue"/>
              </a:rPr>
              <a:t>Health Canada MAID Practice Standards Task Group</a:t>
            </a:r>
            <a:endParaRPr lang="en-US" dirty="0"/>
          </a:p>
        </p:txBody>
      </p:sp>
    </p:spTree>
    <p:extLst>
      <p:ext uri="{BB962C8B-B14F-4D97-AF65-F5344CB8AC3E}">
        <p14:creationId xmlns:p14="http://schemas.microsoft.com/office/powerpoint/2010/main" val="40188946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533" y="230011"/>
            <a:ext cx="8590934" cy="1135625"/>
          </a:xfrm>
        </p:spPr>
        <p:txBody>
          <a:bodyPr>
            <a:noAutofit/>
          </a:bodyPr>
          <a:lstStyle/>
          <a:p>
            <a:pPr algn="ctr"/>
            <a:r>
              <a:rPr lang="en-CA" sz="2400" dirty="0"/>
              <a:t>Eligibility for MAID: Grievous and irremediable medical condition</a:t>
            </a:r>
          </a:p>
        </p:txBody>
      </p:sp>
      <p:sp>
        <p:nvSpPr>
          <p:cNvPr id="3" name="Content Placeholder 2"/>
          <p:cNvSpPr>
            <a:spLocks noGrp="1"/>
          </p:cNvSpPr>
          <p:nvPr>
            <p:ph idx="1"/>
          </p:nvPr>
        </p:nvSpPr>
        <p:spPr>
          <a:xfrm>
            <a:off x="380999" y="1365636"/>
            <a:ext cx="8486467" cy="4754522"/>
          </a:xfrm>
        </p:spPr>
        <p:txBody>
          <a:bodyPr>
            <a:normAutofit/>
          </a:bodyPr>
          <a:lstStyle/>
          <a:p>
            <a:r>
              <a:rPr lang="en-CA" dirty="0">
                <a:solidFill>
                  <a:schemeClr val="tx1"/>
                </a:solidFill>
              </a:rPr>
              <a:t>They have a serious and </a:t>
            </a:r>
            <a:r>
              <a:rPr lang="en-CA" dirty="0">
                <a:solidFill>
                  <a:schemeClr val="tx1"/>
                </a:solidFill>
                <a:highlight>
                  <a:srgbClr val="FFFF00"/>
                </a:highlight>
              </a:rPr>
              <a:t>incurable</a:t>
            </a:r>
            <a:r>
              <a:rPr lang="en-CA" dirty="0">
                <a:solidFill>
                  <a:schemeClr val="tx1"/>
                </a:solidFill>
              </a:rPr>
              <a:t> illness disease, or disability (</a:t>
            </a:r>
            <a:r>
              <a:rPr lang="en-CA" i="1" dirty="0">
                <a:solidFill>
                  <a:schemeClr val="tx1"/>
                </a:solidFill>
              </a:rPr>
              <a:t>NOT sole mental disorder until March 2024</a:t>
            </a:r>
            <a:r>
              <a:rPr lang="en-CA" dirty="0">
                <a:solidFill>
                  <a:schemeClr val="tx1"/>
                </a:solidFill>
              </a:rPr>
              <a:t>); AND</a:t>
            </a:r>
          </a:p>
          <a:p>
            <a:r>
              <a:rPr lang="en-CA" dirty="0">
                <a:solidFill>
                  <a:schemeClr val="tx1"/>
                </a:solidFill>
              </a:rPr>
              <a:t>They are in an advanced state of </a:t>
            </a:r>
            <a:r>
              <a:rPr lang="en-CA" u="sng" dirty="0">
                <a:solidFill>
                  <a:schemeClr val="tx1"/>
                </a:solidFill>
                <a:highlight>
                  <a:srgbClr val="FFFF00"/>
                </a:highlight>
              </a:rPr>
              <a:t>irreversible</a:t>
            </a:r>
            <a:r>
              <a:rPr lang="en-CA" dirty="0">
                <a:solidFill>
                  <a:schemeClr val="tx1"/>
                </a:solidFill>
                <a:highlight>
                  <a:srgbClr val="FFFF00"/>
                </a:highlight>
              </a:rPr>
              <a:t> decline in capability</a:t>
            </a:r>
            <a:r>
              <a:rPr lang="en-CA" dirty="0">
                <a:solidFill>
                  <a:schemeClr val="tx1"/>
                </a:solidFill>
              </a:rPr>
              <a:t>; AND</a:t>
            </a:r>
          </a:p>
          <a:p>
            <a:r>
              <a:rPr lang="en-CA" dirty="0">
                <a:solidFill>
                  <a:schemeClr val="tx1"/>
                </a:solidFill>
              </a:rPr>
              <a:t>That illness, disease, or disability or that state of decline causes them enduring physical or psychological </a:t>
            </a:r>
            <a:r>
              <a:rPr lang="en-CA" dirty="0">
                <a:solidFill>
                  <a:schemeClr val="tx1"/>
                </a:solidFill>
                <a:highlight>
                  <a:srgbClr val="FFFF00"/>
                </a:highlight>
              </a:rPr>
              <a:t>suffering that is </a:t>
            </a:r>
            <a:r>
              <a:rPr lang="en-CA" dirty="0">
                <a:highlight>
                  <a:srgbClr val="FFFF00"/>
                </a:highlight>
              </a:rPr>
              <a:t>intolerable to them and that cannot be relieved under conditions that </a:t>
            </a:r>
            <a:r>
              <a:rPr lang="en-CA" u="sng" dirty="0">
                <a:highlight>
                  <a:srgbClr val="FFFF00"/>
                </a:highlight>
              </a:rPr>
              <a:t>they</a:t>
            </a:r>
            <a:r>
              <a:rPr lang="en-CA" dirty="0">
                <a:highlight>
                  <a:srgbClr val="FFFF00"/>
                </a:highlight>
              </a:rPr>
              <a:t> consider acceptable</a:t>
            </a:r>
          </a:p>
          <a:p>
            <a:endParaRPr lang="en-CA" dirty="0">
              <a:highlight>
                <a:srgbClr val="FFFF00"/>
              </a:highlight>
            </a:endParaRPr>
          </a:p>
        </p:txBody>
      </p:sp>
      <p:sp>
        <p:nvSpPr>
          <p:cNvPr id="4" name="TextBox 3">
            <a:extLst>
              <a:ext uri="{FF2B5EF4-FFF2-40B4-BE49-F238E27FC236}">
                <a16:creationId xmlns:a16="http://schemas.microsoft.com/office/drawing/2014/main" id="{A65217B9-0701-CB01-EA3D-50309D56AA0F}"/>
              </a:ext>
            </a:extLst>
          </p:cNvPr>
          <p:cNvSpPr txBox="1"/>
          <p:nvPr/>
        </p:nvSpPr>
        <p:spPr>
          <a:xfrm>
            <a:off x="3352800" y="6120158"/>
            <a:ext cx="2783134" cy="507831"/>
          </a:xfrm>
          <a:prstGeom prst="rect">
            <a:avLst/>
          </a:prstGeom>
          <a:noFill/>
        </p:spPr>
        <p:txBody>
          <a:bodyPr wrap="none" rtlCol="0">
            <a:spAutoFit/>
          </a:bodyPr>
          <a:lstStyle/>
          <a:p>
            <a:r>
              <a:rPr lang="en-CA" sz="2700" dirty="0"/>
              <a:t>Bills C14 and C-7</a:t>
            </a:r>
            <a:endParaRPr lang="en-US" sz="2700" dirty="0"/>
          </a:p>
        </p:txBody>
      </p:sp>
    </p:spTree>
    <p:extLst>
      <p:ext uri="{BB962C8B-B14F-4D97-AF65-F5344CB8AC3E}">
        <p14:creationId xmlns:p14="http://schemas.microsoft.com/office/powerpoint/2010/main" val="16832018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58C54-92BB-F48E-91F5-E4D43B283B39}"/>
              </a:ext>
            </a:extLst>
          </p:cNvPr>
          <p:cNvSpPr>
            <a:spLocks noGrp="1"/>
          </p:cNvSpPr>
          <p:nvPr>
            <p:ph type="title"/>
          </p:nvPr>
        </p:nvSpPr>
        <p:spPr>
          <a:xfrm>
            <a:off x="0" y="152400"/>
            <a:ext cx="9067800" cy="965338"/>
          </a:xfrm>
        </p:spPr>
        <p:txBody>
          <a:bodyPr>
            <a:normAutofit fontScale="90000"/>
          </a:bodyPr>
          <a:lstStyle/>
          <a:p>
            <a:pPr algn="ctr"/>
            <a:r>
              <a:rPr lang="en-CA" dirty="0"/>
              <a:t>Serious and incurable illness, disease, or disability</a:t>
            </a:r>
            <a:endParaRPr lang="en-US" dirty="0"/>
          </a:p>
        </p:txBody>
      </p:sp>
      <p:sp>
        <p:nvSpPr>
          <p:cNvPr id="3" name="Text Placeholder 2">
            <a:extLst>
              <a:ext uri="{FF2B5EF4-FFF2-40B4-BE49-F238E27FC236}">
                <a16:creationId xmlns:a16="http://schemas.microsoft.com/office/drawing/2014/main" id="{ED34B0B3-B3CE-717F-D976-85662AA30EFC}"/>
              </a:ext>
            </a:extLst>
          </p:cNvPr>
          <p:cNvSpPr>
            <a:spLocks noGrp="1"/>
          </p:cNvSpPr>
          <p:nvPr>
            <p:ph type="body" idx="1"/>
          </p:nvPr>
        </p:nvSpPr>
        <p:spPr>
          <a:xfrm>
            <a:off x="328150" y="1447800"/>
            <a:ext cx="8663450" cy="4495800"/>
          </a:xfrm>
        </p:spPr>
        <p:txBody>
          <a:bodyPr>
            <a:normAutofit fontScale="85000" lnSpcReduction="10000"/>
          </a:bodyPr>
          <a:lstStyle/>
          <a:p>
            <a:r>
              <a:rPr lang="en-US" dirty="0"/>
              <a:t> ‘Incurable’ means there are no reasonable treatments remaining where reasonable is determined by the clinician and person together exploring the recognized, available, and potentially effective treatments in light of the person’s overall state of health, beliefs, values, and goals of care.</a:t>
            </a:r>
          </a:p>
          <a:p>
            <a:r>
              <a:rPr lang="en-US" dirty="0"/>
              <a:t>At the time of the MAID eligibility assessment, assessors and providers should explore treatment attempts made up to that point including their duration and intensity, outcomes of those treatments, and severity and duration of illness, disease, or disability. </a:t>
            </a:r>
          </a:p>
          <a:p>
            <a:r>
              <a:rPr lang="en-US" dirty="0"/>
              <a:t>Note that it is the assessor and provider who must be of the opinion that the person has a serious and incurable illness, disease, or disability.</a:t>
            </a:r>
          </a:p>
        </p:txBody>
      </p:sp>
      <p:sp>
        <p:nvSpPr>
          <p:cNvPr id="4" name="TextBox 3">
            <a:extLst>
              <a:ext uri="{FF2B5EF4-FFF2-40B4-BE49-F238E27FC236}">
                <a16:creationId xmlns:a16="http://schemas.microsoft.com/office/drawing/2014/main" id="{700CC8F4-3C47-7258-F973-A3B0427FDC5E}"/>
              </a:ext>
            </a:extLst>
          </p:cNvPr>
          <p:cNvSpPr txBox="1"/>
          <p:nvPr/>
        </p:nvSpPr>
        <p:spPr>
          <a:xfrm>
            <a:off x="1524000" y="6172200"/>
            <a:ext cx="5617948" cy="369332"/>
          </a:xfrm>
          <a:prstGeom prst="rect">
            <a:avLst/>
          </a:prstGeom>
          <a:noFill/>
        </p:spPr>
        <p:txBody>
          <a:bodyPr wrap="none" rtlCol="0">
            <a:spAutoFit/>
          </a:bodyPr>
          <a:lstStyle/>
          <a:p>
            <a:r>
              <a:rPr lang="en-US" dirty="0">
                <a:latin typeface="Helvetica Neue"/>
                <a:sym typeface="Helvetica Neue"/>
              </a:rPr>
              <a:t>Health Canada MAID Practice Standards Task Group</a:t>
            </a:r>
            <a:endParaRPr lang="en-US" dirty="0"/>
          </a:p>
        </p:txBody>
      </p:sp>
    </p:spTree>
    <p:extLst>
      <p:ext uri="{BB962C8B-B14F-4D97-AF65-F5344CB8AC3E}">
        <p14:creationId xmlns:p14="http://schemas.microsoft.com/office/powerpoint/2010/main" val="155912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58C54-92BB-F48E-91F5-E4D43B283B39}"/>
              </a:ext>
            </a:extLst>
          </p:cNvPr>
          <p:cNvSpPr>
            <a:spLocks noGrp="1"/>
          </p:cNvSpPr>
          <p:nvPr>
            <p:ph type="title"/>
          </p:nvPr>
        </p:nvSpPr>
        <p:spPr>
          <a:xfrm>
            <a:off x="0" y="228600"/>
            <a:ext cx="8991600" cy="917972"/>
          </a:xfrm>
        </p:spPr>
        <p:txBody>
          <a:bodyPr>
            <a:normAutofit fontScale="90000"/>
          </a:bodyPr>
          <a:lstStyle/>
          <a:p>
            <a:pPr algn="ctr"/>
            <a:r>
              <a:rPr lang="en-CA" dirty="0"/>
              <a:t>Serious and incurable illness, disease, or disability</a:t>
            </a:r>
            <a:endParaRPr lang="en-US" dirty="0"/>
          </a:p>
        </p:txBody>
      </p:sp>
      <p:sp>
        <p:nvSpPr>
          <p:cNvPr id="3" name="Text Placeholder 2">
            <a:extLst>
              <a:ext uri="{FF2B5EF4-FFF2-40B4-BE49-F238E27FC236}">
                <a16:creationId xmlns:a16="http://schemas.microsoft.com/office/drawing/2014/main" id="{ED34B0B3-B3CE-717F-D976-85662AA30EFC}"/>
              </a:ext>
            </a:extLst>
          </p:cNvPr>
          <p:cNvSpPr>
            <a:spLocks noGrp="1"/>
          </p:cNvSpPr>
          <p:nvPr>
            <p:ph type="body" idx="1"/>
          </p:nvPr>
        </p:nvSpPr>
        <p:spPr>
          <a:xfrm>
            <a:off x="152399" y="1447800"/>
            <a:ext cx="8763001" cy="4495800"/>
          </a:xfrm>
        </p:spPr>
        <p:txBody>
          <a:bodyPr>
            <a:normAutofit fontScale="77500" lnSpcReduction="20000"/>
          </a:bodyPr>
          <a:lstStyle/>
          <a:p>
            <a:r>
              <a:rPr lang="en-US" dirty="0"/>
              <a:t>The incurability of the illness, disease, or disability does not require that a person has attempted every potential option for intervention irrespective of the potential harms, nor that a person must attempt interventions that exist somewhere in the world but are inaccessible to them. </a:t>
            </a:r>
          </a:p>
          <a:p>
            <a:r>
              <a:rPr lang="en-US" dirty="0"/>
              <a:t>At the same time, a capable person cannot refuse all or most interventions and automatically render themselves incurable for the purposes of accessing MAID. </a:t>
            </a:r>
          </a:p>
          <a:p>
            <a:r>
              <a:rPr lang="en-US" dirty="0"/>
              <a:t>An assessor or provider cannot form an opinion about MAID eligibility in the absence of evidence required to form that opinion, i.e., that there are no reasonable treatments remaining where reasonable is determined through a process of the clinician and patient together exploring the recognized, available, and potentially effective treatments in light of the patient’s overall state of health, beliefs, values, and goals of care. </a:t>
            </a:r>
          </a:p>
          <a:p>
            <a:pPr marL="85725" indent="0">
              <a:buNone/>
            </a:pPr>
            <a:endParaRPr lang="en-US" dirty="0"/>
          </a:p>
        </p:txBody>
      </p:sp>
      <p:sp>
        <p:nvSpPr>
          <p:cNvPr id="4" name="TextBox 3">
            <a:extLst>
              <a:ext uri="{FF2B5EF4-FFF2-40B4-BE49-F238E27FC236}">
                <a16:creationId xmlns:a16="http://schemas.microsoft.com/office/drawing/2014/main" id="{700CC8F4-3C47-7258-F973-A3B0427FDC5E}"/>
              </a:ext>
            </a:extLst>
          </p:cNvPr>
          <p:cNvSpPr txBox="1"/>
          <p:nvPr/>
        </p:nvSpPr>
        <p:spPr>
          <a:xfrm>
            <a:off x="1600200" y="6172200"/>
            <a:ext cx="5617948" cy="369332"/>
          </a:xfrm>
          <a:prstGeom prst="rect">
            <a:avLst/>
          </a:prstGeom>
          <a:noFill/>
        </p:spPr>
        <p:txBody>
          <a:bodyPr wrap="none" rtlCol="0">
            <a:spAutoFit/>
          </a:bodyPr>
          <a:lstStyle/>
          <a:p>
            <a:r>
              <a:rPr lang="en-US" dirty="0">
                <a:latin typeface="Helvetica Neue"/>
                <a:sym typeface="Helvetica Neue"/>
              </a:rPr>
              <a:t>Health Canada MAID Practice Standards Task Group</a:t>
            </a:r>
            <a:endParaRPr lang="en-US" dirty="0"/>
          </a:p>
        </p:txBody>
      </p:sp>
    </p:spTree>
    <p:extLst>
      <p:ext uri="{BB962C8B-B14F-4D97-AF65-F5344CB8AC3E}">
        <p14:creationId xmlns:p14="http://schemas.microsoft.com/office/powerpoint/2010/main" val="42217781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B6F3-97B0-03D5-5B43-68AB2DCE3CC7}"/>
              </a:ext>
            </a:extLst>
          </p:cNvPr>
          <p:cNvSpPr>
            <a:spLocks noGrp="1"/>
          </p:cNvSpPr>
          <p:nvPr>
            <p:ph type="title"/>
          </p:nvPr>
        </p:nvSpPr>
        <p:spPr>
          <a:xfrm>
            <a:off x="457200" y="152400"/>
            <a:ext cx="8229600" cy="1066800"/>
          </a:xfrm>
        </p:spPr>
        <p:txBody>
          <a:bodyPr>
            <a:normAutofit fontScale="90000"/>
          </a:bodyPr>
          <a:lstStyle/>
          <a:p>
            <a:pPr algn="ctr"/>
            <a:r>
              <a:rPr lang="en-CA" dirty="0"/>
              <a:t>An advanced state of irreversible decline in capability</a:t>
            </a:r>
            <a:endParaRPr lang="en-US" dirty="0"/>
          </a:p>
        </p:txBody>
      </p:sp>
      <p:sp>
        <p:nvSpPr>
          <p:cNvPr id="3" name="Text Placeholder 2">
            <a:extLst>
              <a:ext uri="{FF2B5EF4-FFF2-40B4-BE49-F238E27FC236}">
                <a16:creationId xmlns:a16="http://schemas.microsoft.com/office/drawing/2014/main" id="{33100037-3D13-9466-F78E-65C4C4A00C97}"/>
              </a:ext>
            </a:extLst>
          </p:cNvPr>
          <p:cNvSpPr>
            <a:spLocks noGrp="1"/>
          </p:cNvSpPr>
          <p:nvPr>
            <p:ph type="body" idx="1"/>
          </p:nvPr>
        </p:nvSpPr>
        <p:spPr>
          <a:xfrm>
            <a:off x="152400" y="1447800"/>
            <a:ext cx="8686800" cy="4648200"/>
          </a:xfrm>
        </p:spPr>
        <p:txBody>
          <a:bodyPr>
            <a:normAutofit fontScale="92500" lnSpcReduction="20000"/>
          </a:bodyPr>
          <a:lstStyle/>
          <a:p>
            <a:r>
              <a:rPr lang="en-US" dirty="0"/>
              <a:t>Capability refers to a person’s functioning (physical, social, occupational, or other important areas), not the symptoms of their condition. Function refers to the ability to undertake those activities that are meaningful to the person.</a:t>
            </a:r>
          </a:p>
          <a:p>
            <a:r>
              <a:rPr lang="en-US" dirty="0"/>
              <a:t>Advanced state of decline’ means the reduction in function is severe.</a:t>
            </a:r>
          </a:p>
          <a:p>
            <a:r>
              <a:rPr lang="en-US" dirty="0"/>
              <a:t>Irreversible’ means there are no reasonable interventions remaining where reasonable is determined by the clinician and person together exploring the recognized, available, and potentially effective interventions in light of the person’s overall state of health, beliefs, values, and goals of care.</a:t>
            </a:r>
          </a:p>
        </p:txBody>
      </p:sp>
      <p:sp>
        <p:nvSpPr>
          <p:cNvPr id="4" name="TextBox 3">
            <a:extLst>
              <a:ext uri="{FF2B5EF4-FFF2-40B4-BE49-F238E27FC236}">
                <a16:creationId xmlns:a16="http://schemas.microsoft.com/office/drawing/2014/main" id="{700CC8F4-3C47-7258-F973-A3B0427FDC5E}"/>
              </a:ext>
            </a:extLst>
          </p:cNvPr>
          <p:cNvSpPr txBox="1"/>
          <p:nvPr/>
        </p:nvSpPr>
        <p:spPr>
          <a:xfrm>
            <a:off x="1524000" y="6336268"/>
            <a:ext cx="5617948" cy="369332"/>
          </a:xfrm>
          <a:prstGeom prst="rect">
            <a:avLst/>
          </a:prstGeom>
          <a:noFill/>
        </p:spPr>
        <p:txBody>
          <a:bodyPr wrap="none" rtlCol="0">
            <a:spAutoFit/>
          </a:bodyPr>
          <a:lstStyle/>
          <a:p>
            <a:r>
              <a:rPr lang="en-US" dirty="0">
                <a:latin typeface="Helvetica Neue"/>
                <a:sym typeface="Helvetica Neue"/>
              </a:rPr>
              <a:t>Health Canada MAID Practice Standards Task Group</a:t>
            </a:r>
            <a:endParaRPr lang="en-US" dirty="0"/>
          </a:p>
        </p:txBody>
      </p:sp>
    </p:spTree>
    <p:extLst>
      <p:ext uri="{BB962C8B-B14F-4D97-AF65-F5344CB8AC3E}">
        <p14:creationId xmlns:p14="http://schemas.microsoft.com/office/powerpoint/2010/main" val="1875360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B6F3-97B0-03D5-5B43-68AB2DCE3CC7}"/>
              </a:ext>
            </a:extLst>
          </p:cNvPr>
          <p:cNvSpPr>
            <a:spLocks noGrp="1"/>
          </p:cNvSpPr>
          <p:nvPr>
            <p:ph type="title"/>
          </p:nvPr>
        </p:nvSpPr>
        <p:spPr>
          <a:xfrm>
            <a:off x="509092" y="24646"/>
            <a:ext cx="7886700" cy="994172"/>
          </a:xfrm>
        </p:spPr>
        <p:txBody>
          <a:bodyPr>
            <a:normAutofit fontScale="90000"/>
          </a:bodyPr>
          <a:lstStyle/>
          <a:p>
            <a:pPr algn="ctr"/>
            <a:r>
              <a:rPr lang="en-CA" dirty="0"/>
              <a:t>An advanced state of irreversible decline in capability</a:t>
            </a:r>
            <a:endParaRPr lang="en-US" dirty="0"/>
          </a:p>
        </p:txBody>
      </p:sp>
      <p:sp>
        <p:nvSpPr>
          <p:cNvPr id="3" name="Text Placeholder 2">
            <a:extLst>
              <a:ext uri="{FF2B5EF4-FFF2-40B4-BE49-F238E27FC236}">
                <a16:creationId xmlns:a16="http://schemas.microsoft.com/office/drawing/2014/main" id="{33100037-3D13-9466-F78E-65C4C4A00C97}"/>
              </a:ext>
            </a:extLst>
          </p:cNvPr>
          <p:cNvSpPr>
            <a:spLocks noGrp="1"/>
          </p:cNvSpPr>
          <p:nvPr>
            <p:ph type="body" idx="1"/>
          </p:nvPr>
        </p:nvSpPr>
        <p:spPr>
          <a:xfrm>
            <a:off x="76200" y="1219200"/>
            <a:ext cx="9067800" cy="5263302"/>
          </a:xfrm>
        </p:spPr>
        <p:txBody>
          <a:bodyPr>
            <a:normAutofit fontScale="70000" lnSpcReduction="20000"/>
          </a:bodyPr>
          <a:lstStyle/>
          <a:p>
            <a:r>
              <a:rPr lang="en-US" dirty="0"/>
              <a:t>At the time of the MAID eligibility assessment, assessors and providers should explore attempts at interventions made up to that point, outcomes of those interventions, and severity and duration of illness, disease, or disability. </a:t>
            </a:r>
          </a:p>
          <a:p>
            <a:r>
              <a:rPr lang="en-US" dirty="0"/>
              <a:t>How many interventions, how many kinds of interventions, and over what period of time will vary according to the requester’s baseline function as well as functional goals. </a:t>
            </a:r>
          </a:p>
          <a:p>
            <a:r>
              <a:rPr lang="en-US" dirty="0"/>
              <a:t>The irreversibility of decline does not require that a person has attempted every potential intervention irrespective of the potential harms, nor that a person must attempt interventions that exist somewhere in the world but are inaccessible to them. At the same time, a capable person cannot refuse all or most interventions and automatically render themselves in an advanced state of irreversible decline for the purposes of accessing MAID. </a:t>
            </a:r>
          </a:p>
          <a:p>
            <a:r>
              <a:rPr lang="en-US" dirty="0"/>
              <a:t>An assessor or provider cannot form an opinion about MAID eligibility in absence of the evidence required to form that opinion, i.e., that there are no reasonable interventions remaining where reasonable is determined through a process of the clinician and patient together exploring the recognized, available, and potentially effective interventions in light of the patient’s overall state of health, beliefs, values, and goals of care.</a:t>
            </a:r>
          </a:p>
        </p:txBody>
      </p:sp>
      <p:sp>
        <p:nvSpPr>
          <p:cNvPr id="4" name="TextBox 3">
            <a:extLst>
              <a:ext uri="{FF2B5EF4-FFF2-40B4-BE49-F238E27FC236}">
                <a16:creationId xmlns:a16="http://schemas.microsoft.com/office/drawing/2014/main" id="{700CC8F4-3C47-7258-F973-A3B0427FDC5E}"/>
              </a:ext>
            </a:extLst>
          </p:cNvPr>
          <p:cNvSpPr txBox="1"/>
          <p:nvPr/>
        </p:nvSpPr>
        <p:spPr>
          <a:xfrm>
            <a:off x="1643468" y="6482502"/>
            <a:ext cx="5617948" cy="369332"/>
          </a:xfrm>
          <a:prstGeom prst="rect">
            <a:avLst/>
          </a:prstGeom>
          <a:noFill/>
        </p:spPr>
        <p:txBody>
          <a:bodyPr wrap="none" rtlCol="0">
            <a:spAutoFit/>
          </a:bodyPr>
          <a:lstStyle/>
          <a:p>
            <a:r>
              <a:rPr lang="en-US" dirty="0">
                <a:latin typeface="Helvetica Neue"/>
                <a:sym typeface="Helvetica Neue"/>
              </a:rPr>
              <a:t>Health Canada MAID Practice Standards Task Group</a:t>
            </a:r>
            <a:endParaRPr lang="en-US" dirty="0"/>
          </a:p>
        </p:txBody>
      </p:sp>
    </p:spTree>
    <p:extLst>
      <p:ext uri="{BB962C8B-B14F-4D97-AF65-F5344CB8AC3E}">
        <p14:creationId xmlns:p14="http://schemas.microsoft.com/office/powerpoint/2010/main" val="263288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86632-542B-98FA-80F8-0DCE15123AB9}"/>
              </a:ext>
            </a:extLst>
          </p:cNvPr>
          <p:cNvSpPr>
            <a:spLocks noGrp="1"/>
          </p:cNvSpPr>
          <p:nvPr>
            <p:ph type="title"/>
          </p:nvPr>
        </p:nvSpPr>
        <p:spPr>
          <a:xfrm>
            <a:off x="685800" y="307783"/>
            <a:ext cx="8229600" cy="1066800"/>
          </a:xfrm>
        </p:spPr>
        <p:txBody>
          <a:bodyPr/>
          <a:lstStyle/>
          <a:p>
            <a:pPr algn="ctr"/>
            <a:r>
              <a:rPr lang="en-CA" dirty="0"/>
              <a:t>Learning Objectives</a:t>
            </a:r>
            <a:endParaRPr lang="en-US" dirty="0"/>
          </a:p>
        </p:txBody>
      </p:sp>
      <p:sp>
        <p:nvSpPr>
          <p:cNvPr id="3" name="Content Placeholder 2">
            <a:extLst>
              <a:ext uri="{FF2B5EF4-FFF2-40B4-BE49-F238E27FC236}">
                <a16:creationId xmlns:a16="http://schemas.microsoft.com/office/drawing/2014/main" id="{4411610C-5B85-1089-A68E-DFB5EB826F98}"/>
              </a:ext>
            </a:extLst>
          </p:cNvPr>
          <p:cNvSpPr>
            <a:spLocks noGrp="1"/>
          </p:cNvSpPr>
          <p:nvPr>
            <p:ph idx="1"/>
          </p:nvPr>
        </p:nvSpPr>
        <p:spPr>
          <a:xfrm>
            <a:off x="457200" y="1676400"/>
            <a:ext cx="8229600" cy="4325112"/>
          </a:xfrm>
        </p:spPr>
        <p:txBody>
          <a:bodyPr/>
          <a:lstStyle/>
          <a:p>
            <a:r>
              <a:rPr lang="en-CA" dirty="0"/>
              <a:t>To briefly review legal requirements related to MAID</a:t>
            </a:r>
          </a:p>
          <a:p>
            <a:pPr lvl="1"/>
            <a:r>
              <a:rPr lang="en-CA" dirty="0"/>
              <a:t>Reasonably foreseeable natural death</a:t>
            </a:r>
          </a:p>
          <a:p>
            <a:pPr lvl="1"/>
            <a:r>
              <a:rPr lang="en-CA" dirty="0"/>
              <a:t>Not reasonably foreseeable natural death</a:t>
            </a:r>
          </a:p>
          <a:p>
            <a:r>
              <a:rPr lang="en-CA" dirty="0"/>
              <a:t>To review upcoming challenges including MAID for sole mental disorders and advanced requests</a:t>
            </a:r>
          </a:p>
          <a:p>
            <a:r>
              <a:rPr lang="en-CA" dirty="0"/>
              <a:t>To review clinical issues related to MAID assessment and provision </a:t>
            </a:r>
            <a:endParaRPr lang="en-US" dirty="0"/>
          </a:p>
        </p:txBody>
      </p:sp>
    </p:spTree>
    <p:extLst>
      <p:ext uri="{BB962C8B-B14F-4D97-AF65-F5344CB8AC3E}">
        <p14:creationId xmlns:p14="http://schemas.microsoft.com/office/powerpoint/2010/main" val="11647830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2360E-7A1F-1298-F10D-07EF472DEC6E}"/>
              </a:ext>
            </a:extLst>
          </p:cNvPr>
          <p:cNvSpPr>
            <a:spLocks noGrp="1"/>
          </p:cNvSpPr>
          <p:nvPr>
            <p:ph type="title"/>
          </p:nvPr>
        </p:nvSpPr>
        <p:spPr>
          <a:xfrm>
            <a:off x="172122" y="152400"/>
            <a:ext cx="8971878" cy="1066800"/>
          </a:xfrm>
        </p:spPr>
        <p:txBody>
          <a:bodyPr>
            <a:noAutofit/>
          </a:bodyPr>
          <a:lstStyle/>
          <a:p>
            <a:pPr algn="ctr"/>
            <a:r>
              <a:rPr lang="en-CA" sz="2800" dirty="0"/>
              <a:t>Suffering that is intolerable to them and that cannot be relieved under conditions that they consider acceptable</a:t>
            </a:r>
            <a:endParaRPr lang="en-US" sz="2800" dirty="0"/>
          </a:p>
        </p:txBody>
      </p:sp>
      <p:sp>
        <p:nvSpPr>
          <p:cNvPr id="3" name="Text Placeholder 2">
            <a:extLst>
              <a:ext uri="{FF2B5EF4-FFF2-40B4-BE49-F238E27FC236}">
                <a16:creationId xmlns:a16="http://schemas.microsoft.com/office/drawing/2014/main" id="{4C19FEAD-D35E-5818-705B-038B5962BD60}"/>
              </a:ext>
            </a:extLst>
          </p:cNvPr>
          <p:cNvSpPr>
            <a:spLocks noGrp="1"/>
          </p:cNvSpPr>
          <p:nvPr>
            <p:ph type="body" idx="1"/>
          </p:nvPr>
        </p:nvSpPr>
        <p:spPr>
          <a:xfrm>
            <a:off x="1" y="1447800"/>
            <a:ext cx="9144000" cy="4800600"/>
          </a:xfrm>
        </p:spPr>
        <p:txBody>
          <a:bodyPr>
            <a:normAutofit fontScale="92500" lnSpcReduction="20000"/>
          </a:bodyPr>
          <a:lstStyle/>
          <a:p>
            <a:pPr marL="85725" indent="0">
              <a:buNone/>
            </a:pPr>
            <a:r>
              <a:rPr lang="en-US" dirty="0"/>
              <a:t>For the purposes of forming the opinion that the suffering criterion for MAID is met, providers and assessors:</a:t>
            </a:r>
          </a:p>
          <a:p>
            <a:pPr marL="85725" indent="0">
              <a:buNone/>
            </a:pPr>
            <a:r>
              <a:rPr lang="en-US" dirty="0"/>
              <a:t>(a) must be of the opinion that it is the person’s illness, disease, or disability and/or state of decline in capability that is the cause of the person’s suffering;</a:t>
            </a:r>
          </a:p>
          <a:p>
            <a:pPr marL="85725" indent="0">
              <a:buNone/>
            </a:pPr>
            <a:r>
              <a:rPr lang="en-US" dirty="0"/>
              <a:t>(b) must be of the opinion that the suffering is enduring;</a:t>
            </a:r>
          </a:p>
          <a:p>
            <a:pPr marL="85725" indent="0">
              <a:buNone/>
            </a:pPr>
            <a:r>
              <a:rPr lang="en-US" dirty="0"/>
              <a:t>(c) must respect the subjectivity of suffering; </a:t>
            </a:r>
          </a:p>
          <a:p>
            <a:pPr marL="85725" indent="0">
              <a:buNone/>
            </a:pPr>
            <a:r>
              <a:rPr lang="en-US" dirty="0"/>
              <a:t>(d) must explore all dimensions of the person’s suffering (physical, psychological, social, existential and the means available to relieve them); and</a:t>
            </a:r>
          </a:p>
          <a:p>
            <a:pPr marL="85725" indent="0">
              <a:buNone/>
            </a:pPr>
            <a:r>
              <a:rPr lang="en-US" dirty="0"/>
              <a:t>(e) must explore the consistency of the person’s assessment of their suffering with the person’s overall clinical presentation, expressed wishes over time, and life narrative. </a:t>
            </a:r>
          </a:p>
        </p:txBody>
      </p:sp>
      <p:sp>
        <p:nvSpPr>
          <p:cNvPr id="4" name="TextBox 3">
            <a:extLst>
              <a:ext uri="{FF2B5EF4-FFF2-40B4-BE49-F238E27FC236}">
                <a16:creationId xmlns:a16="http://schemas.microsoft.com/office/drawing/2014/main" id="{9073372E-7F52-E8E5-26BD-2E4E6ED5D5FC}"/>
              </a:ext>
            </a:extLst>
          </p:cNvPr>
          <p:cNvSpPr txBox="1"/>
          <p:nvPr/>
        </p:nvSpPr>
        <p:spPr>
          <a:xfrm>
            <a:off x="1849087" y="6488668"/>
            <a:ext cx="5617948" cy="369332"/>
          </a:xfrm>
          <a:prstGeom prst="rect">
            <a:avLst/>
          </a:prstGeom>
          <a:noFill/>
        </p:spPr>
        <p:txBody>
          <a:bodyPr wrap="none" rtlCol="0">
            <a:spAutoFit/>
          </a:bodyPr>
          <a:lstStyle/>
          <a:p>
            <a:r>
              <a:rPr lang="en-US" dirty="0">
                <a:latin typeface="Helvetica Neue"/>
                <a:sym typeface="Helvetica Neue"/>
              </a:rPr>
              <a:t>Health Canada MAID Practice Standards Task Group</a:t>
            </a:r>
            <a:endParaRPr lang="en-US" dirty="0"/>
          </a:p>
        </p:txBody>
      </p:sp>
    </p:spTree>
    <p:extLst>
      <p:ext uri="{BB962C8B-B14F-4D97-AF65-F5344CB8AC3E}">
        <p14:creationId xmlns:p14="http://schemas.microsoft.com/office/powerpoint/2010/main" val="41640934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57505-E8C3-4D6C-3D36-E29918A512C9}"/>
              </a:ext>
            </a:extLst>
          </p:cNvPr>
          <p:cNvSpPr>
            <a:spLocks noGrp="1"/>
          </p:cNvSpPr>
          <p:nvPr>
            <p:ph type="title"/>
          </p:nvPr>
        </p:nvSpPr>
        <p:spPr>
          <a:xfrm>
            <a:off x="152400" y="152400"/>
            <a:ext cx="8915400" cy="1600200"/>
          </a:xfrm>
        </p:spPr>
        <p:txBody>
          <a:bodyPr>
            <a:noAutofit/>
          </a:bodyPr>
          <a:lstStyle/>
          <a:p>
            <a:pPr algn="ctr"/>
            <a:r>
              <a:rPr lang="en-CA" sz="3200" dirty="0"/>
              <a:t>Serious consideration to the reasonable and available means to relieve the person’s  suffering (Track II)</a:t>
            </a:r>
            <a:endParaRPr lang="en-US" sz="3200" dirty="0"/>
          </a:p>
        </p:txBody>
      </p:sp>
      <p:sp>
        <p:nvSpPr>
          <p:cNvPr id="3" name="Text Placeholder 2">
            <a:extLst>
              <a:ext uri="{FF2B5EF4-FFF2-40B4-BE49-F238E27FC236}">
                <a16:creationId xmlns:a16="http://schemas.microsoft.com/office/drawing/2014/main" id="{007D5316-A698-7BBD-29DC-31AD6B5D04D6}"/>
              </a:ext>
            </a:extLst>
          </p:cNvPr>
          <p:cNvSpPr>
            <a:spLocks noGrp="1"/>
          </p:cNvSpPr>
          <p:nvPr>
            <p:ph type="body" idx="1"/>
          </p:nvPr>
        </p:nvSpPr>
        <p:spPr>
          <a:xfrm>
            <a:off x="381000" y="1905000"/>
            <a:ext cx="8458200" cy="4114799"/>
          </a:xfrm>
        </p:spPr>
        <p:txBody>
          <a:bodyPr>
            <a:normAutofit fontScale="92500"/>
          </a:bodyPr>
          <a:lstStyle/>
          <a:p>
            <a:r>
              <a:rPr lang="en-US" dirty="0"/>
              <a:t>Before a [physician/nurse practitioner] provides MAID, they must ensure that they and the second assessor have discussed with the person the reasonable and available means to relieve the person’s suffering and they and the second assessor agree with the person that the person has given serious consideration to those means.</a:t>
            </a:r>
          </a:p>
          <a:p>
            <a:r>
              <a:rPr lang="en-US" dirty="0"/>
              <a:t>Serious consideration must be understood to mean: a) exercising capacity, not merely having it; b) exhibiting careful thought; and c) not being impulsive</a:t>
            </a:r>
          </a:p>
        </p:txBody>
      </p:sp>
      <p:sp>
        <p:nvSpPr>
          <p:cNvPr id="4" name="TextBox 3">
            <a:extLst>
              <a:ext uri="{FF2B5EF4-FFF2-40B4-BE49-F238E27FC236}">
                <a16:creationId xmlns:a16="http://schemas.microsoft.com/office/drawing/2014/main" id="{8C2E133F-8412-5C07-185D-A3C72D0A9494}"/>
              </a:ext>
            </a:extLst>
          </p:cNvPr>
          <p:cNvSpPr txBox="1"/>
          <p:nvPr/>
        </p:nvSpPr>
        <p:spPr>
          <a:xfrm>
            <a:off x="1524000" y="6172200"/>
            <a:ext cx="5617948" cy="369332"/>
          </a:xfrm>
          <a:prstGeom prst="rect">
            <a:avLst/>
          </a:prstGeom>
          <a:noFill/>
        </p:spPr>
        <p:txBody>
          <a:bodyPr wrap="none" rtlCol="0">
            <a:spAutoFit/>
          </a:bodyPr>
          <a:lstStyle/>
          <a:p>
            <a:r>
              <a:rPr lang="en-US" dirty="0">
                <a:latin typeface="Helvetica Neue"/>
                <a:sym typeface="Helvetica Neue"/>
              </a:rPr>
              <a:t>Health Canada MAID Practice Standards Task Group</a:t>
            </a:r>
            <a:endParaRPr lang="en-US" dirty="0"/>
          </a:p>
        </p:txBody>
      </p:sp>
    </p:spTree>
    <p:extLst>
      <p:ext uri="{BB962C8B-B14F-4D97-AF65-F5344CB8AC3E}">
        <p14:creationId xmlns:p14="http://schemas.microsoft.com/office/powerpoint/2010/main" val="6440792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27" y="152400"/>
            <a:ext cx="8991600" cy="1066800"/>
          </a:xfrm>
        </p:spPr>
        <p:txBody>
          <a:bodyPr>
            <a:normAutofit fontScale="90000"/>
          </a:bodyPr>
          <a:lstStyle/>
          <a:p>
            <a:pPr algn="ctr"/>
            <a:r>
              <a:rPr lang="en-US" dirty="0"/>
              <a:t>“Bob” 56 YO Indigenous man in homeless shelter asks for MAID</a:t>
            </a:r>
          </a:p>
        </p:txBody>
      </p:sp>
      <p:sp>
        <p:nvSpPr>
          <p:cNvPr id="3" name="Content Placeholder 2"/>
          <p:cNvSpPr>
            <a:spLocks noGrp="1"/>
          </p:cNvSpPr>
          <p:nvPr>
            <p:ph idx="1"/>
          </p:nvPr>
        </p:nvSpPr>
        <p:spPr>
          <a:xfrm>
            <a:off x="180109" y="1447800"/>
            <a:ext cx="8659092" cy="5029200"/>
          </a:xfrm>
        </p:spPr>
        <p:txBody>
          <a:bodyPr>
            <a:normAutofit fontScale="92500" lnSpcReduction="10000"/>
          </a:bodyPr>
          <a:lstStyle/>
          <a:p>
            <a:r>
              <a:rPr lang="en-US" dirty="0"/>
              <a:t>Medical issues treated in hospital 2020: Diabetes, diabetic neuropathy with chronic pain (previously treated with pregabalin), peripheral vascular disease, below knee amputation, chronic depression and suicidality (previously seen by psychiatry and started on escitalopram), renal failure on dialysis.</a:t>
            </a:r>
          </a:p>
          <a:p>
            <a:r>
              <a:rPr lang="en-US" dirty="0"/>
              <a:t>Became homeless, no family physician, ended up at homeless shelter, no GP, NO MEDS and asked for MAID with complaints of terrible pain and evidence of ongoing depressive symptoms. Not aware that homeless shelter had a NP visiting weekly and a GP every two weeks. </a:t>
            </a:r>
          </a:p>
          <a:p>
            <a:r>
              <a:rPr lang="en-US" dirty="0"/>
              <a:t>Is Bob eligible for MAID?</a:t>
            </a:r>
          </a:p>
        </p:txBody>
      </p:sp>
    </p:spTree>
    <p:extLst>
      <p:ext uri="{BB962C8B-B14F-4D97-AF65-F5344CB8AC3E}">
        <p14:creationId xmlns:p14="http://schemas.microsoft.com/office/powerpoint/2010/main" val="8288295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itle 1"/>
          <p:cNvSpPr txBox="1">
            <a:spLocks noGrp="1"/>
          </p:cNvSpPr>
          <p:nvPr>
            <p:ph type="title"/>
          </p:nvPr>
        </p:nvSpPr>
        <p:spPr>
          <a:xfrm>
            <a:off x="284868" y="436762"/>
            <a:ext cx="8581681" cy="601768"/>
          </a:xfrm>
          <a:prstGeom prst="rect">
            <a:avLst/>
          </a:prstGeom>
        </p:spPr>
        <p:txBody>
          <a:bodyPr>
            <a:normAutofit fontScale="90000"/>
          </a:bodyPr>
          <a:lstStyle/>
          <a:p>
            <a:r>
              <a:t>	</a:t>
            </a:r>
          </a:p>
        </p:txBody>
      </p:sp>
      <p:sp>
        <p:nvSpPr>
          <p:cNvPr id="143" name="Content Placeholder 2"/>
          <p:cNvSpPr txBox="1">
            <a:spLocks noGrp="1"/>
          </p:cNvSpPr>
          <p:nvPr>
            <p:ph type="body" idx="1"/>
          </p:nvPr>
        </p:nvSpPr>
        <p:spPr>
          <a:xfrm>
            <a:off x="89253" y="903251"/>
            <a:ext cx="9054747" cy="5848514"/>
          </a:xfrm>
          <a:prstGeom prst="rect">
            <a:avLst/>
          </a:prstGeom>
        </p:spPr>
        <p:txBody>
          <a:bodyPr>
            <a:normAutofit/>
          </a:bodyPr>
          <a:lstStyle/>
          <a:p>
            <a:pPr marL="342900" indent="-342900">
              <a:spcBef>
                <a:spcPts val="300"/>
              </a:spcBef>
              <a:defRPr sz="1600"/>
            </a:pPr>
            <a:r>
              <a:rPr sz="2400" dirty="0"/>
              <a:t>At least 18 years old </a:t>
            </a:r>
            <a:r>
              <a:rPr lang="en-US" sz="2400" dirty="0">
                <a:solidFill>
                  <a:srgbClr val="FF0000"/>
                </a:solidFill>
              </a:rPr>
              <a:t>YES</a:t>
            </a:r>
            <a:endParaRPr sz="2400" dirty="0">
              <a:solidFill>
                <a:srgbClr val="FF0000"/>
              </a:solidFill>
            </a:endParaRPr>
          </a:p>
          <a:p>
            <a:pPr marL="342900" indent="-342900">
              <a:defRPr sz="1600"/>
            </a:pPr>
            <a:r>
              <a:rPr lang="en-US" sz="2400" dirty="0"/>
              <a:t>Capacity to make decisions with respect to health </a:t>
            </a:r>
          </a:p>
          <a:p>
            <a:pPr marL="635508" lvl="1" indent="-342900">
              <a:defRPr sz="1600"/>
            </a:pPr>
            <a:r>
              <a:rPr lang="en-US" sz="2200" dirty="0">
                <a:solidFill>
                  <a:srgbClr val="FF0000"/>
                </a:solidFill>
              </a:rPr>
              <a:t>Questionable due to knowledge deficits </a:t>
            </a:r>
          </a:p>
          <a:p>
            <a:pPr marL="342900" indent="-342900">
              <a:defRPr sz="1600"/>
            </a:pPr>
            <a:r>
              <a:rPr lang="en-US" sz="2400" dirty="0"/>
              <a:t>Eligible for publicly funded health care services in Canada </a:t>
            </a:r>
            <a:r>
              <a:rPr lang="en-US" sz="2400" dirty="0">
                <a:solidFill>
                  <a:srgbClr val="FF0000"/>
                </a:solidFill>
              </a:rPr>
              <a:t>YES</a:t>
            </a:r>
          </a:p>
          <a:p>
            <a:pPr marL="342900" indent="-342900">
              <a:spcBef>
                <a:spcPts val="300"/>
              </a:spcBef>
              <a:defRPr sz="1600"/>
            </a:pPr>
            <a:r>
              <a:rPr sz="2400" dirty="0"/>
              <a:t>Make a voluntary request that is not the result of external pressure</a:t>
            </a:r>
            <a:r>
              <a:rPr lang="en-US" sz="2400" dirty="0"/>
              <a:t>. </a:t>
            </a:r>
          </a:p>
          <a:p>
            <a:pPr marL="635508" lvl="1" indent="-342900">
              <a:defRPr sz="1600"/>
            </a:pPr>
            <a:r>
              <a:rPr lang="en-US" sz="2200" dirty="0">
                <a:solidFill>
                  <a:srgbClr val="FF0000"/>
                </a:solidFill>
              </a:rPr>
              <a:t>Rationality and stability of request is highly questionable.</a:t>
            </a:r>
            <a:r>
              <a:rPr sz="2200" dirty="0">
                <a:solidFill>
                  <a:srgbClr val="FF0000"/>
                </a:solidFill>
              </a:rPr>
              <a:t> </a:t>
            </a:r>
            <a:r>
              <a:rPr lang="en-US" sz="2200" dirty="0">
                <a:solidFill>
                  <a:srgbClr val="FF0000"/>
                </a:solidFill>
              </a:rPr>
              <a:t>Impacted by depression, demoralization, and external pressure consisting of psychosocial circumstances (lack of access to any care). See next slide</a:t>
            </a:r>
            <a:endParaRPr sz="2200" dirty="0">
              <a:solidFill>
                <a:srgbClr val="FF0000"/>
              </a:solidFill>
            </a:endParaRPr>
          </a:p>
          <a:p>
            <a:pPr marL="342900" indent="-342900">
              <a:spcBef>
                <a:spcPts val="300"/>
              </a:spcBef>
              <a:defRPr sz="1600"/>
            </a:pPr>
            <a:r>
              <a:rPr sz="2400" dirty="0"/>
              <a:t>Give informed consent to receive MAID, meaning that the person has consented to receiving MAID after they have received all information needed to make this decision</a:t>
            </a:r>
            <a:r>
              <a:rPr lang="en-US" sz="2400" dirty="0"/>
              <a:t>. </a:t>
            </a:r>
          </a:p>
          <a:p>
            <a:pPr marL="635508" lvl="1" indent="-342900">
              <a:defRPr sz="1600"/>
            </a:pPr>
            <a:r>
              <a:rPr lang="en-US" sz="2200" dirty="0">
                <a:solidFill>
                  <a:srgbClr val="FF0000"/>
                </a:solidFill>
              </a:rPr>
              <a:t>Unaware he had access to NP and GP follow-up at the shelter with resumption of medications to treat his pain and depression</a:t>
            </a:r>
            <a:endParaRPr sz="2200" dirty="0">
              <a:solidFill>
                <a:srgbClr val="FF0000"/>
              </a:solidFill>
            </a:endParaRPr>
          </a:p>
        </p:txBody>
      </p:sp>
      <p:sp>
        <p:nvSpPr>
          <p:cNvPr id="144" name="Slide Number Placeholder 3"/>
          <p:cNvSpPr txBox="1">
            <a:spLocks noGrp="1"/>
          </p:cNvSpPr>
          <p:nvPr>
            <p:ph type="sldNum" sz="quarter" idx="2"/>
          </p:nvPr>
        </p:nvSpPr>
        <p:spPr>
          <a:xfrm>
            <a:off x="8424818" y="6512495"/>
            <a:ext cx="181835" cy="23927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63</a:t>
            </a:fld>
            <a:endParaRPr/>
          </a:p>
        </p:txBody>
      </p:sp>
      <p:sp>
        <p:nvSpPr>
          <p:cNvPr id="145" name="Text Placeholder 4"/>
          <p:cNvSpPr>
            <a:spLocks noGrp="1"/>
          </p:cNvSpPr>
          <p:nvPr>
            <p:ph type="body" idx="13"/>
          </p:nvPr>
        </p:nvSpPr>
        <p:spPr>
          <a:xfrm>
            <a:off x="685800" y="152400"/>
            <a:ext cx="7162800" cy="7508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lvl1pPr marL="0" indent="0" defTabSz="388620">
              <a:buSzTx/>
              <a:buFontTx/>
              <a:buNone/>
              <a:defRPr sz="1700">
                <a:solidFill>
                  <a:srgbClr val="C00000"/>
                </a:solidFill>
                <a:effectLst>
                  <a:outerShdw blurRad="32385" dist="32385" dir="2700000" rotWithShape="0">
                    <a:srgbClr val="000000">
                      <a:alpha val="43137"/>
                    </a:srgbClr>
                  </a:outerShdw>
                </a:effectLst>
              </a:defRPr>
            </a:lvl1pPr>
          </a:lstStyle>
          <a:p>
            <a:pPr algn="ctr"/>
            <a:r>
              <a:rPr lang="en-US" sz="3200" dirty="0">
                <a:solidFill>
                  <a:schemeClr val="tx1"/>
                </a:solidFill>
                <a:effectLst/>
              </a:rPr>
              <a:t>Bob- Eligibility Criteria (C14 and C7)</a:t>
            </a:r>
          </a:p>
        </p:txBody>
      </p:sp>
    </p:spTree>
    <p:extLst>
      <p:ext uri="{BB962C8B-B14F-4D97-AF65-F5344CB8AC3E}">
        <p14:creationId xmlns:p14="http://schemas.microsoft.com/office/powerpoint/2010/main" val="2651973769"/>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ECEE0C-9316-7724-4831-242810574539}"/>
              </a:ext>
            </a:extLst>
          </p:cNvPr>
          <p:cNvSpPr>
            <a:spLocks noGrp="1"/>
          </p:cNvSpPr>
          <p:nvPr>
            <p:ph type="body" idx="1"/>
          </p:nvPr>
        </p:nvSpPr>
        <p:spPr>
          <a:xfrm>
            <a:off x="0" y="990600"/>
            <a:ext cx="9067800" cy="5345402"/>
          </a:xfrm>
        </p:spPr>
        <p:txBody>
          <a:bodyPr>
            <a:normAutofit fontScale="92500" lnSpcReduction="20000"/>
          </a:bodyPr>
          <a:lstStyle/>
          <a:p>
            <a:r>
              <a:rPr lang="en-CA" dirty="0"/>
              <a:t>Capable: The person is able to understand information that is relevant to making decisions and is also able to appreciate the reasonably foreseeable consequences of either making or not making a decision.</a:t>
            </a:r>
          </a:p>
          <a:p>
            <a:r>
              <a:rPr lang="en-CA" dirty="0"/>
              <a:t>Capacity: The ability:</a:t>
            </a:r>
          </a:p>
          <a:p>
            <a:pPr lvl="1"/>
            <a:r>
              <a:rPr lang="en-CA" dirty="0"/>
              <a:t>To understand information relevant to a health care decision respecting a proposed treatment;</a:t>
            </a:r>
          </a:p>
          <a:p>
            <a:pPr lvl="1"/>
            <a:r>
              <a:rPr lang="en-CA" dirty="0"/>
              <a:t>To appreciate the reasonably foreseeable consequences of making or not making a health care decision respecting a proposed treatment; and</a:t>
            </a:r>
          </a:p>
          <a:p>
            <a:pPr lvl="1"/>
            <a:r>
              <a:rPr lang="en-CA" dirty="0"/>
              <a:t>To communicate a health care decision with respect to a proposed treatment.</a:t>
            </a:r>
          </a:p>
          <a:p>
            <a:r>
              <a:rPr lang="en-CA" dirty="0"/>
              <a:t>Consent: the voluntary agreement to or acquiescence in what another person proposes or desires; agreement as to a course of action</a:t>
            </a:r>
            <a:endParaRPr lang="en-US" dirty="0"/>
          </a:p>
        </p:txBody>
      </p:sp>
      <p:sp>
        <p:nvSpPr>
          <p:cNvPr id="6" name="Title 1">
            <a:extLst>
              <a:ext uri="{FF2B5EF4-FFF2-40B4-BE49-F238E27FC236}">
                <a16:creationId xmlns:a16="http://schemas.microsoft.com/office/drawing/2014/main" id="{74D97675-616D-E055-1A98-3A2C24F7137E}"/>
              </a:ext>
            </a:extLst>
          </p:cNvPr>
          <p:cNvSpPr>
            <a:spLocks noGrp="1"/>
          </p:cNvSpPr>
          <p:nvPr>
            <p:ph type="title"/>
          </p:nvPr>
        </p:nvSpPr>
        <p:spPr>
          <a:xfrm>
            <a:off x="432151" y="119775"/>
            <a:ext cx="8254647" cy="718425"/>
          </a:xfrm>
        </p:spPr>
        <p:txBody>
          <a:bodyPr>
            <a:normAutofit fontScale="90000"/>
          </a:bodyPr>
          <a:lstStyle/>
          <a:p>
            <a:r>
              <a:rPr lang="en-CA" dirty="0"/>
              <a:t>Capacity and informed consent: CPSS</a:t>
            </a:r>
            <a:endParaRPr lang="en-US" dirty="0"/>
          </a:p>
        </p:txBody>
      </p:sp>
      <p:sp>
        <p:nvSpPr>
          <p:cNvPr id="7" name="TextBox 6">
            <a:extLst>
              <a:ext uri="{FF2B5EF4-FFF2-40B4-BE49-F238E27FC236}">
                <a16:creationId xmlns:a16="http://schemas.microsoft.com/office/drawing/2014/main" id="{9B1580EF-4255-DB56-D51E-DD6FA074BB17}"/>
              </a:ext>
            </a:extLst>
          </p:cNvPr>
          <p:cNvSpPr txBox="1"/>
          <p:nvPr/>
        </p:nvSpPr>
        <p:spPr>
          <a:xfrm>
            <a:off x="1447800" y="6394406"/>
            <a:ext cx="5522666" cy="369332"/>
          </a:xfrm>
          <a:prstGeom prst="rect">
            <a:avLst/>
          </a:prstGeom>
          <a:noFill/>
        </p:spPr>
        <p:txBody>
          <a:bodyPr wrap="none" rtlCol="0">
            <a:spAutoFit/>
          </a:bodyPr>
          <a:lstStyle/>
          <a:p>
            <a:r>
              <a:rPr lang="en-CA" dirty="0"/>
              <a:t>College of Physicians and Surgeons of Saskatchewan</a:t>
            </a:r>
            <a:endParaRPr lang="en-US" dirty="0"/>
          </a:p>
        </p:txBody>
      </p:sp>
    </p:spTree>
    <p:extLst>
      <p:ext uri="{BB962C8B-B14F-4D97-AF65-F5344CB8AC3E}">
        <p14:creationId xmlns:p14="http://schemas.microsoft.com/office/powerpoint/2010/main" val="582369021"/>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CF79B7C-41C9-D3BD-2A2D-8662A39EE84D}"/>
              </a:ext>
            </a:extLst>
          </p:cNvPr>
          <p:cNvSpPr>
            <a:spLocks noGrp="1"/>
          </p:cNvSpPr>
          <p:nvPr>
            <p:ph type="title"/>
          </p:nvPr>
        </p:nvSpPr>
        <p:spPr/>
        <p:txBody>
          <a:bodyPr>
            <a:normAutofit fontScale="90000"/>
          </a:bodyPr>
          <a:lstStyle/>
          <a:p>
            <a:r>
              <a:rPr lang="en-CA" dirty="0"/>
              <a:t>Factors to consider in exploring capacity and informed consent: CPSS</a:t>
            </a:r>
            <a:endParaRPr lang="en-US" dirty="0"/>
          </a:p>
        </p:txBody>
      </p:sp>
      <p:sp>
        <p:nvSpPr>
          <p:cNvPr id="6" name="Content Placeholder 5">
            <a:extLst>
              <a:ext uri="{FF2B5EF4-FFF2-40B4-BE49-F238E27FC236}">
                <a16:creationId xmlns:a16="http://schemas.microsoft.com/office/drawing/2014/main" id="{F4A71E0D-19C6-3893-B483-38506F90A73E}"/>
              </a:ext>
            </a:extLst>
          </p:cNvPr>
          <p:cNvSpPr>
            <a:spLocks noGrp="1"/>
          </p:cNvSpPr>
          <p:nvPr>
            <p:ph sz="half" idx="1"/>
          </p:nvPr>
        </p:nvSpPr>
        <p:spPr/>
        <p:txBody>
          <a:bodyPr>
            <a:normAutofit fontScale="85000" lnSpcReduction="20000"/>
          </a:bodyPr>
          <a:lstStyle/>
          <a:p>
            <a:r>
              <a:rPr lang="en-CA" dirty="0"/>
              <a:t>Evidence of confused or delusional thinking;</a:t>
            </a:r>
          </a:p>
          <a:p>
            <a:r>
              <a:rPr lang="en-CA" dirty="0"/>
              <a:t>An appearance of an inability to make a settled choice about treatment;</a:t>
            </a:r>
          </a:p>
          <a:p>
            <a:r>
              <a:rPr lang="en-CA" dirty="0"/>
              <a:t>Severe pain or acute fear or anxiety;</a:t>
            </a:r>
          </a:p>
          <a:p>
            <a:r>
              <a:rPr lang="en-CA" dirty="0"/>
              <a:t>The appearance of severe depression;</a:t>
            </a:r>
          </a:p>
          <a:p>
            <a:r>
              <a:rPr lang="en-CA" dirty="0"/>
              <a:t>The appearance of impairment by alcohol or drugs;</a:t>
            </a:r>
            <a:endParaRPr lang="en-US" dirty="0"/>
          </a:p>
        </p:txBody>
      </p:sp>
      <p:sp>
        <p:nvSpPr>
          <p:cNvPr id="7" name="Content Placeholder 6">
            <a:extLst>
              <a:ext uri="{FF2B5EF4-FFF2-40B4-BE49-F238E27FC236}">
                <a16:creationId xmlns:a16="http://schemas.microsoft.com/office/drawing/2014/main" id="{7BDBC2E6-470D-3B6D-DFED-D41AA582A025}"/>
              </a:ext>
            </a:extLst>
          </p:cNvPr>
          <p:cNvSpPr>
            <a:spLocks noGrp="1"/>
          </p:cNvSpPr>
          <p:nvPr>
            <p:ph sz="half" idx="2"/>
          </p:nvPr>
        </p:nvSpPr>
        <p:spPr/>
        <p:txBody>
          <a:bodyPr>
            <a:normAutofit fontScale="85000" lnSpcReduction="20000"/>
          </a:bodyPr>
          <a:lstStyle/>
          <a:p>
            <a:r>
              <a:rPr lang="en-CA" dirty="0"/>
              <a:t>Any other observations which give rise or a concern about the person’s behaviour or communication;</a:t>
            </a:r>
          </a:p>
          <a:p>
            <a:r>
              <a:rPr lang="en-CA" dirty="0"/>
              <a:t>Evidence of significant intellectual disability;</a:t>
            </a:r>
          </a:p>
          <a:p>
            <a:r>
              <a:rPr lang="en-CA" dirty="0"/>
              <a:t>Evidence of impairment of executive function, or mild cognitive impairment; or,</a:t>
            </a:r>
          </a:p>
          <a:p>
            <a:r>
              <a:rPr lang="en-CA" dirty="0"/>
              <a:t>Evidence the person is unduly under the influence of another person. </a:t>
            </a:r>
            <a:endParaRPr lang="en-US" dirty="0"/>
          </a:p>
        </p:txBody>
      </p:sp>
      <p:sp>
        <p:nvSpPr>
          <p:cNvPr id="8" name="TextBox 7">
            <a:extLst>
              <a:ext uri="{FF2B5EF4-FFF2-40B4-BE49-F238E27FC236}">
                <a16:creationId xmlns:a16="http://schemas.microsoft.com/office/drawing/2014/main" id="{442E5C7E-2E31-7CD1-5C2B-F9037B43392D}"/>
              </a:ext>
            </a:extLst>
          </p:cNvPr>
          <p:cNvSpPr txBox="1"/>
          <p:nvPr/>
        </p:nvSpPr>
        <p:spPr>
          <a:xfrm>
            <a:off x="1810667" y="6308725"/>
            <a:ext cx="5522666" cy="369332"/>
          </a:xfrm>
          <a:prstGeom prst="rect">
            <a:avLst/>
          </a:prstGeom>
          <a:noFill/>
        </p:spPr>
        <p:txBody>
          <a:bodyPr wrap="none" rtlCol="0">
            <a:spAutoFit/>
          </a:bodyPr>
          <a:lstStyle/>
          <a:p>
            <a:r>
              <a:rPr lang="en-CA" dirty="0"/>
              <a:t>College of Physicians and Surgeons of Saskatchewan</a:t>
            </a:r>
            <a:endParaRPr lang="en-US" dirty="0"/>
          </a:p>
        </p:txBody>
      </p:sp>
    </p:spTree>
    <p:extLst>
      <p:ext uri="{BB962C8B-B14F-4D97-AF65-F5344CB8AC3E}">
        <p14:creationId xmlns:p14="http://schemas.microsoft.com/office/powerpoint/2010/main" val="17561324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F7D41-32FF-1660-8319-FE611BCB3140}"/>
              </a:ext>
            </a:extLst>
          </p:cNvPr>
          <p:cNvSpPr>
            <a:spLocks noGrp="1"/>
          </p:cNvSpPr>
          <p:nvPr>
            <p:ph type="title"/>
          </p:nvPr>
        </p:nvSpPr>
        <p:spPr>
          <a:xfrm>
            <a:off x="685800" y="104422"/>
            <a:ext cx="8305800" cy="780288"/>
          </a:xfrm>
        </p:spPr>
        <p:txBody>
          <a:bodyPr>
            <a:normAutofit/>
          </a:bodyPr>
          <a:lstStyle/>
          <a:p>
            <a:r>
              <a:rPr lang="en-CA" dirty="0"/>
              <a:t>Informed consent for MAID: CPSS</a:t>
            </a:r>
            <a:endParaRPr lang="en-US" dirty="0"/>
          </a:p>
        </p:txBody>
      </p:sp>
      <p:sp>
        <p:nvSpPr>
          <p:cNvPr id="3" name="Text Placeholder 2">
            <a:extLst>
              <a:ext uri="{FF2B5EF4-FFF2-40B4-BE49-F238E27FC236}">
                <a16:creationId xmlns:a16="http://schemas.microsoft.com/office/drawing/2014/main" id="{4EED18C1-632F-1858-C865-4F39B30B4F74}"/>
              </a:ext>
            </a:extLst>
          </p:cNvPr>
          <p:cNvSpPr>
            <a:spLocks noGrp="1"/>
          </p:cNvSpPr>
          <p:nvPr>
            <p:ph type="body" idx="1"/>
          </p:nvPr>
        </p:nvSpPr>
        <p:spPr>
          <a:xfrm>
            <a:off x="76200" y="1066800"/>
            <a:ext cx="8915400" cy="5269202"/>
          </a:xfrm>
        </p:spPr>
        <p:txBody>
          <a:bodyPr>
            <a:normAutofit fontScale="77500" lnSpcReduction="20000"/>
          </a:bodyPr>
          <a:lstStyle/>
          <a:p>
            <a:pPr marL="109728" indent="0">
              <a:buNone/>
            </a:pPr>
            <a:r>
              <a:rPr lang="en-CA" dirty="0"/>
              <a:t>Each physician who obtains informed consent from the patient for medical assistance in dying must:</a:t>
            </a:r>
          </a:p>
          <a:p>
            <a:r>
              <a:rPr lang="en-CA" dirty="0"/>
              <a:t>Inform the patient of:</a:t>
            </a:r>
          </a:p>
          <a:p>
            <a:pPr lvl="1"/>
            <a:r>
              <a:rPr lang="en-CA" dirty="0"/>
              <a:t>Material information which a reasonable person in the patient’s position would want to have about medical assistance in dying;</a:t>
            </a:r>
          </a:p>
          <a:p>
            <a:pPr lvl="1"/>
            <a:r>
              <a:rPr lang="en-CA" dirty="0"/>
              <a:t>The material risks associated with the provision/administration of the pharmaceutical agent(s) that will intentionally cause the patient's death; and</a:t>
            </a:r>
          </a:p>
          <a:p>
            <a:r>
              <a:rPr lang="en-CA" dirty="0"/>
              <a:t>Meet with the patient separate from family members or others who may influence the patient’s decision at least once to confirm that his/her decision to terminate his/her life by medical assistance in dying is voluntary and that the patient has:</a:t>
            </a:r>
          </a:p>
          <a:p>
            <a:pPr lvl="1"/>
            <a:r>
              <a:rPr lang="en-CA" dirty="0"/>
              <a:t>Made the request him/herself thoughtfully; and</a:t>
            </a:r>
          </a:p>
          <a:p>
            <a:pPr lvl="1"/>
            <a:r>
              <a:rPr lang="en-CA" dirty="0"/>
              <a:t>A clear and settled intention to end his/her own life by medical assistance in dying after due consideration;</a:t>
            </a:r>
          </a:p>
          <a:p>
            <a:pPr lvl="1"/>
            <a:r>
              <a:rPr lang="en-CA" dirty="0"/>
              <a:t>Made the decision freely and without coercion or undue influence from family members, health care providers or others. </a:t>
            </a:r>
            <a:endParaRPr lang="en-US" dirty="0"/>
          </a:p>
        </p:txBody>
      </p:sp>
      <p:sp>
        <p:nvSpPr>
          <p:cNvPr id="5" name="TextBox 4">
            <a:extLst>
              <a:ext uri="{FF2B5EF4-FFF2-40B4-BE49-F238E27FC236}">
                <a16:creationId xmlns:a16="http://schemas.microsoft.com/office/drawing/2014/main" id="{3FC04577-EEFE-0BB7-E000-E8CDF68BEC35}"/>
              </a:ext>
            </a:extLst>
          </p:cNvPr>
          <p:cNvSpPr txBox="1"/>
          <p:nvPr/>
        </p:nvSpPr>
        <p:spPr>
          <a:xfrm>
            <a:off x="1219200" y="6336002"/>
            <a:ext cx="5522666" cy="369332"/>
          </a:xfrm>
          <a:prstGeom prst="rect">
            <a:avLst/>
          </a:prstGeom>
          <a:noFill/>
        </p:spPr>
        <p:txBody>
          <a:bodyPr wrap="none" rtlCol="0">
            <a:spAutoFit/>
          </a:bodyPr>
          <a:lstStyle/>
          <a:p>
            <a:r>
              <a:rPr lang="en-CA" dirty="0"/>
              <a:t>College of Physicians and Surgeons of Saskatchewan</a:t>
            </a:r>
            <a:endParaRPr lang="en-US" dirty="0"/>
          </a:p>
        </p:txBody>
      </p:sp>
    </p:spTree>
    <p:extLst>
      <p:ext uri="{BB962C8B-B14F-4D97-AF65-F5344CB8AC3E}">
        <p14:creationId xmlns:p14="http://schemas.microsoft.com/office/powerpoint/2010/main" val="1949227422"/>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762947" y="1600200"/>
            <a:ext cx="4163210" cy="4559706"/>
            <a:chOff x="2209800" y="381000"/>
            <a:chExt cx="5105400" cy="6079608"/>
          </a:xfrm>
        </p:grpSpPr>
        <p:sp>
          <p:nvSpPr>
            <p:cNvPr id="5" name="Rectangle 4"/>
            <p:cNvSpPr/>
            <p:nvPr/>
          </p:nvSpPr>
          <p:spPr>
            <a:xfrm>
              <a:off x="2743200" y="381000"/>
              <a:ext cx="43434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r>
                <a:rPr lang="en-US" sz="2100" kern="0" dirty="0">
                  <a:solidFill>
                    <a:prstClr val="white"/>
                  </a:solidFill>
                  <a:latin typeface="Arial"/>
                  <a:sym typeface="Arial"/>
                </a:rPr>
                <a:t>Cognitive decision-making capacity (at a particular time and in a particular context)</a:t>
              </a:r>
            </a:p>
          </p:txBody>
        </p:sp>
        <p:sp>
          <p:nvSpPr>
            <p:cNvPr id="6" name="Down Arrow 5"/>
            <p:cNvSpPr/>
            <p:nvPr/>
          </p:nvSpPr>
          <p:spPr>
            <a:xfrm>
              <a:off x="2209800" y="2590800"/>
              <a:ext cx="5105400" cy="2514600"/>
            </a:xfrm>
            <a:prstGeom prst="downArrow">
              <a:avLst>
                <a:gd name="adj1" fmla="val 50000"/>
                <a:gd name="adj2" fmla="val 582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r>
                <a:rPr lang="en-US" sz="2100" kern="0" dirty="0">
                  <a:solidFill>
                    <a:prstClr val="white"/>
                  </a:solidFill>
                  <a:latin typeface="Arial"/>
                  <a:sym typeface="Arial"/>
                </a:rPr>
                <a:t>Knowledge provision, comprehension and retention</a:t>
              </a:r>
            </a:p>
          </p:txBody>
        </p:sp>
        <p:sp>
          <p:nvSpPr>
            <p:cNvPr id="7" name="Rectangle 6"/>
            <p:cNvSpPr/>
            <p:nvPr/>
          </p:nvSpPr>
          <p:spPr>
            <a:xfrm>
              <a:off x="2819400" y="5486400"/>
              <a:ext cx="3886200" cy="974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r>
                <a:rPr lang="en-US" sz="2100" kern="0" dirty="0">
                  <a:solidFill>
                    <a:prstClr val="white"/>
                  </a:solidFill>
                  <a:latin typeface="Arial"/>
                  <a:sym typeface="Arial"/>
                </a:rPr>
                <a:t>Informed (competent) decision</a:t>
              </a:r>
            </a:p>
          </p:txBody>
        </p:sp>
      </p:grpSp>
      <p:sp>
        <p:nvSpPr>
          <p:cNvPr id="3" name="7-Point Star 2"/>
          <p:cNvSpPr/>
          <p:nvPr/>
        </p:nvSpPr>
        <p:spPr>
          <a:xfrm>
            <a:off x="137806" y="1085850"/>
            <a:ext cx="2719694" cy="2351495"/>
          </a:xfrm>
          <a:prstGeom prst="star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kern="0" dirty="0">
              <a:solidFill>
                <a:prstClr val="white"/>
              </a:solidFill>
              <a:latin typeface="Arial"/>
              <a:sym typeface="Arial"/>
            </a:endParaRPr>
          </a:p>
          <a:p>
            <a:pPr algn="ctr" defTabSz="685800">
              <a:buClr>
                <a:srgbClr val="000000"/>
              </a:buClr>
            </a:pPr>
            <a:r>
              <a:rPr lang="en-US" kern="0" dirty="0">
                <a:solidFill>
                  <a:prstClr val="white"/>
                </a:solidFill>
                <a:latin typeface="Arial"/>
                <a:sym typeface="Arial"/>
              </a:rPr>
              <a:t>Emotional states, vulnerability and cognitive distortions</a:t>
            </a:r>
          </a:p>
        </p:txBody>
      </p:sp>
      <p:sp>
        <p:nvSpPr>
          <p:cNvPr id="9" name="7-Point Star 8"/>
          <p:cNvSpPr/>
          <p:nvPr/>
        </p:nvSpPr>
        <p:spPr>
          <a:xfrm>
            <a:off x="433243" y="3593855"/>
            <a:ext cx="2342495" cy="1701311"/>
          </a:xfrm>
          <a:prstGeom prst="star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kern="0" dirty="0">
              <a:solidFill>
                <a:prstClr val="white"/>
              </a:solidFill>
              <a:latin typeface="Arial"/>
              <a:sym typeface="Arial"/>
            </a:endParaRPr>
          </a:p>
          <a:p>
            <a:pPr algn="ctr" defTabSz="685800">
              <a:buClr>
                <a:srgbClr val="000000"/>
              </a:buClr>
            </a:pPr>
            <a:r>
              <a:rPr lang="en-US" kern="0" dirty="0">
                <a:solidFill>
                  <a:prstClr val="white"/>
                </a:solidFill>
                <a:latin typeface="Arial"/>
                <a:sym typeface="Arial"/>
              </a:rPr>
              <a:t>External influences</a:t>
            </a:r>
          </a:p>
        </p:txBody>
      </p:sp>
      <p:sp>
        <p:nvSpPr>
          <p:cNvPr id="4" name="Right Arrow 3"/>
          <p:cNvSpPr/>
          <p:nvPr/>
        </p:nvSpPr>
        <p:spPr>
          <a:xfrm rot="2710362">
            <a:off x="2457411" y="3716150"/>
            <a:ext cx="3418664" cy="3549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dirty="0">
              <a:solidFill>
                <a:prstClr val="white"/>
              </a:solidFill>
              <a:latin typeface="Arial"/>
              <a:sym typeface="Arial"/>
            </a:endParaRPr>
          </a:p>
        </p:txBody>
      </p:sp>
      <p:sp>
        <p:nvSpPr>
          <p:cNvPr id="10" name="Right Arrow 9"/>
          <p:cNvSpPr/>
          <p:nvPr/>
        </p:nvSpPr>
        <p:spPr>
          <a:xfrm rot="1262117">
            <a:off x="2856327" y="5129391"/>
            <a:ext cx="2220949" cy="3455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dirty="0">
              <a:solidFill>
                <a:prstClr val="white"/>
              </a:solidFill>
              <a:latin typeface="Arial"/>
              <a:sym typeface="Arial"/>
            </a:endParaRPr>
          </a:p>
        </p:txBody>
      </p:sp>
      <p:sp>
        <p:nvSpPr>
          <p:cNvPr id="11" name="Rectangle 10"/>
          <p:cNvSpPr/>
          <p:nvPr/>
        </p:nvSpPr>
        <p:spPr>
          <a:xfrm>
            <a:off x="1066800" y="5861984"/>
            <a:ext cx="2073537"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r>
              <a:rPr lang="en-US" sz="2100" kern="0" dirty="0">
                <a:solidFill>
                  <a:srgbClr val="FFFFFF"/>
                </a:solidFill>
                <a:latin typeface="Arial"/>
                <a:sym typeface="Arial"/>
              </a:rPr>
              <a:t>Voluntariness?</a:t>
            </a:r>
          </a:p>
        </p:txBody>
      </p:sp>
      <p:sp>
        <p:nvSpPr>
          <p:cNvPr id="8" name="Title 7">
            <a:extLst>
              <a:ext uri="{FF2B5EF4-FFF2-40B4-BE49-F238E27FC236}">
                <a16:creationId xmlns:a16="http://schemas.microsoft.com/office/drawing/2014/main" id="{423150FD-8E6D-4380-95D0-5EF0CDA5978B}"/>
              </a:ext>
            </a:extLst>
          </p:cNvPr>
          <p:cNvSpPr>
            <a:spLocks noGrp="1"/>
          </p:cNvSpPr>
          <p:nvPr>
            <p:ph type="title"/>
          </p:nvPr>
        </p:nvSpPr>
        <p:spPr>
          <a:xfrm>
            <a:off x="217843" y="48870"/>
            <a:ext cx="8229600" cy="1069848"/>
          </a:xfrm>
        </p:spPr>
        <p:txBody>
          <a:bodyPr>
            <a:normAutofit fontScale="90000"/>
          </a:bodyPr>
          <a:lstStyle/>
          <a:p>
            <a:r>
              <a:rPr lang="en-CA" dirty="0"/>
              <a:t>Capacity, vulnerability, voluntariness and informed consent</a:t>
            </a:r>
            <a:endParaRPr lang="en-US" dirty="0"/>
          </a:p>
        </p:txBody>
      </p:sp>
    </p:spTree>
    <p:extLst>
      <p:ext uri="{BB962C8B-B14F-4D97-AF65-F5344CB8AC3E}">
        <p14:creationId xmlns:p14="http://schemas.microsoft.com/office/powerpoint/2010/main" val="3181410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03"/>
          <p:cNvSpPr txBox="1">
            <a:spLocks noGrp="1"/>
          </p:cNvSpPr>
          <p:nvPr>
            <p:ph type="title"/>
          </p:nvPr>
        </p:nvSpPr>
        <p:spPr>
          <a:xfrm>
            <a:off x="381000" y="152400"/>
            <a:ext cx="8520600" cy="572700"/>
          </a:xfrm>
          <a:prstGeom prst="rect">
            <a:avLst/>
          </a:prstGeom>
        </p:spPr>
        <p:txBody>
          <a:bodyPr spcFirstLastPara="1" vert="horz" wrap="square" lIns="91425" tIns="91425" rIns="91425" bIns="91425" anchor="t" anchorCtr="0">
            <a:noAutofit/>
          </a:bodyPr>
          <a:lstStyle/>
          <a:p>
            <a:r>
              <a:rPr lang="en-US" dirty="0">
                <a:solidFill>
                  <a:srgbClr val="000000"/>
                </a:solidFill>
              </a:rPr>
              <a:t>Vulnerability and MAiD Requests</a:t>
            </a:r>
            <a:endParaRPr dirty="0">
              <a:solidFill>
                <a:srgbClr val="000000"/>
              </a:solidFill>
            </a:endParaRPr>
          </a:p>
        </p:txBody>
      </p:sp>
      <p:sp>
        <p:nvSpPr>
          <p:cNvPr id="475" name="Google Shape;475;p103"/>
          <p:cNvSpPr txBox="1">
            <a:spLocks noGrp="1"/>
          </p:cNvSpPr>
          <p:nvPr>
            <p:ph type="body" idx="1"/>
          </p:nvPr>
        </p:nvSpPr>
        <p:spPr>
          <a:xfrm>
            <a:off x="69300" y="990600"/>
            <a:ext cx="9074700" cy="5334000"/>
          </a:xfrm>
          <a:prstGeom prst="rect">
            <a:avLst/>
          </a:prstGeom>
        </p:spPr>
        <p:txBody>
          <a:bodyPr spcFirstLastPara="1" vert="horz" wrap="square" lIns="91425" tIns="91425" rIns="91425" bIns="91425" anchor="t" anchorCtr="0">
            <a:noAutofit/>
          </a:bodyPr>
          <a:lstStyle/>
          <a:p>
            <a:pPr marL="342900" indent="-342900"/>
            <a:r>
              <a:rPr lang="en-CA" sz="2000" dirty="0">
                <a:solidFill>
                  <a:schemeClr val="tx1"/>
                </a:solidFill>
              </a:rPr>
              <a:t>Vulnerability regarding MAiD occurs when a person is at risk of requesting and receiving MAiD because of the influence of factors other than or in addition to the underlying grievous and irremediable medical condition</a:t>
            </a:r>
          </a:p>
          <a:p>
            <a:pPr marL="800089" lvl="1" indent="-342900"/>
            <a:r>
              <a:rPr lang="en-CA" sz="2000" dirty="0">
                <a:solidFill>
                  <a:schemeClr val="tx1"/>
                </a:solidFill>
              </a:rPr>
              <a:t>Internal factors may include personality, persistent depressive disorder, psychosis, physical pain, physical health, and trauma history. </a:t>
            </a:r>
          </a:p>
          <a:p>
            <a:pPr marL="800089" lvl="1" indent="-342900"/>
            <a:r>
              <a:rPr lang="en-CA" sz="2000" dirty="0">
                <a:solidFill>
                  <a:schemeClr val="tx1"/>
                </a:solidFill>
              </a:rPr>
              <a:t>External factors may include coercion from others, structural vulnerability in social supports, economic resources, discrimination, and accessibility of resources</a:t>
            </a:r>
            <a:endParaRPr lang="en-US" sz="2000" dirty="0">
              <a:solidFill>
                <a:schemeClr val="tx1"/>
              </a:solidFill>
            </a:endParaRPr>
          </a:p>
          <a:p>
            <a:pPr marL="342900" indent="-342900"/>
            <a:r>
              <a:rPr lang="en-CA" sz="2000" dirty="0">
                <a:solidFill>
                  <a:schemeClr val="dk1"/>
                </a:solidFill>
              </a:rPr>
              <a:t>Vulnerability may influence voluntariness and impair the patient from providing free and informed consent.</a:t>
            </a:r>
          </a:p>
          <a:p>
            <a:pPr marL="342900" indent="-342900"/>
            <a:r>
              <a:rPr lang="en-CA" sz="2000" dirty="0">
                <a:solidFill>
                  <a:schemeClr val="dk1"/>
                </a:solidFill>
              </a:rPr>
              <a:t>Patients are not eligible if a vulnerability outside of or incidental to the medical condition or state of decline is the main cause of the suffering.</a:t>
            </a:r>
          </a:p>
          <a:p>
            <a:pPr marL="342900" indent="-342900"/>
            <a:r>
              <a:rPr lang="en-US" sz="2000" dirty="0">
                <a:solidFill>
                  <a:schemeClr val="dk1"/>
                </a:solidFill>
              </a:rPr>
              <a:t>In all persons with vulnerabilities who are requesting MAiD, it is necessary to ensure first that any available means to mitigate these vulnerabilities is presented to reduce suffering when possible.</a:t>
            </a:r>
            <a:endParaRPr sz="2000" dirty="0">
              <a:solidFill>
                <a:schemeClr val="dk1"/>
              </a:solidFill>
            </a:endParaRPr>
          </a:p>
        </p:txBody>
      </p:sp>
      <p:sp>
        <p:nvSpPr>
          <p:cNvPr id="2" name="TextBox 1">
            <a:extLst>
              <a:ext uri="{FF2B5EF4-FFF2-40B4-BE49-F238E27FC236}">
                <a16:creationId xmlns:a16="http://schemas.microsoft.com/office/drawing/2014/main" id="{56A7E37C-9050-0619-2B8F-FC2A8C0CD453}"/>
              </a:ext>
            </a:extLst>
          </p:cNvPr>
          <p:cNvSpPr txBox="1"/>
          <p:nvPr/>
        </p:nvSpPr>
        <p:spPr>
          <a:xfrm>
            <a:off x="2344467" y="6416807"/>
            <a:ext cx="4455066" cy="300082"/>
          </a:xfrm>
          <a:prstGeom prst="rect">
            <a:avLst/>
          </a:prstGeom>
          <a:noFill/>
        </p:spPr>
        <p:txBody>
          <a:bodyPr wrap="none" rtlCol="0">
            <a:spAutoFit/>
          </a:bodyPr>
          <a:lstStyle/>
          <a:p>
            <a:r>
              <a:rPr lang="en-CA" sz="1350" dirty="0"/>
              <a:t>Adapted from CAMAP MAID module, working group IV</a:t>
            </a:r>
            <a:endParaRPr lang="en-US" sz="135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9160-E0F7-2AEC-0D53-1433A8417422}"/>
              </a:ext>
            </a:extLst>
          </p:cNvPr>
          <p:cNvSpPr>
            <a:spLocks noGrp="1"/>
          </p:cNvSpPr>
          <p:nvPr>
            <p:ph type="title"/>
          </p:nvPr>
        </p:nvSpPr>
        <p:spPr>
          <a:xfrm>
            <a:off x="128129" y="228600"/>
            <a:ext cx="8520600" cy="572700"/>
          </a:xfrm>
        </p:spPr>
        <p:txBody>
          <a:bodyPr/>
          <a:lstStyle/>
          <a:p>
            <a:pPr algn="ctr"/>
            <a:r>
              <a:rPr lang="en-US" dirty="0"/>
              <a:t>Sources of Vulnerability</a:t>
            </a:r>
          </a:p>
        </p:txBody>
      </p:sp>
      <p:sp>
        <p:nvSpPr>
          <p:cNvPr id="3" name="Text Placeholder 2">
            <a:extLst>
              <a:ext uri="{FF2B5EF4-FFF2-40B4-BE49-F238E27FC236}">
                <a16:creationId xmlns:a16="http://schemas.microsoft.com/office/drawing/2014/main" id="{A0D671C6-2DF1-C5B5-9E58-38C08139FCD1}"/>
              </a:ext>
            </a:extLst>
          </p:cNvPr>
          <p:cNvSpPr>
            <a:spLocks noGrp="1"/>
          </p:cNvSpPr>
          <p:nvPr>
            <p:ph type="body" idx="1"/>
          </p:nvPr>
        </p:nvSpPr>
        <p:spPr>
          <a:xfrm>
            <a:off x="128129" y="1066800"/>
            <a:ext cx="9015871" cy="4800600"/>
          </a:xfrm>
        </p:spPr>
        <p:txBody>
          <a:bodyPr/>
          <a:lstStyle/>
          <a:p>
            <a:r>
              <a:rPr lang="en-CA" sz="2400" dirty="0"/>
              <a:t>Capacity (emotional state, cognitive abilities), poor coping skills, trauma history, low self-worth, and negative interactions with medical system.</a:t>
            </a:r>
          </a:p>
          <a:p>
            <a:r>
              <a:rPr lang="en-CA" sz="2400" dirty="0"/>
              <a:t>Abuse/victimization, absence of social support, communication skills, relationship with clinicians, and caregiver burnout.</a:t>
            </a:r>
          </a:p>
          <a:p>
            <a:r>
              <a:rPr lang="en-CA" sz="2400" dirty="0"/>
              <a:t>Employment/volunteer work, economic security, housing/food, lack of access to treatment/supports/resources such as mental health support, pain management and palliative care, as well as  lack of access to MAiD</a:t>
            </a:r>
          </a:p>
          <a:p>
            <a:r>
              <a:rPr lang="en-CA" sz="2400" dirty="0"/>
              <a:t>Stigma, discrimination, racism and oppression, and inaccessible work and social environments</a:t>
            </a:r>
            <a:endParaRPr lang="en-US" sz="2400" dirty="0"/>
          </a:p>
        </p:txBody>
      </p:sp>
      <p:sp>
        <p:nvSpPr>
          <p:cNvPr id="4" name="TextBox 3">
            <a:extLst>
              <a:ext uri="{FF2B5EF4-FFF2-40B4-BE49-F238E27FC236}">
                <a16:creationId xmlns:a16="http://schemas.microsoft.com/office/drawing/2014/main" id="{01880FF8-C2D0-9A11-95CE-9830D818D257}"/>
              </a:ext>
            </a:extLst>
          </p:cNvPr>
          <p:cNvSpPr txBox="1"/>
          <p:nvPr/>
        </p:nvSpPr>
        <p:spPr>
          <a:xfrm>
            <a:off x="2160896" y="6248400"/>
            <a:ext cx="4455066" cy="300082"/>
          </a:xfrm>
          <a:prstGeom prst="rect">
            <a:avLst/>
          </a:prstGeom>
          <a:noFill/>
        </p:spPr>
        <p:txBody>
          <a:bodyPr wrap="none" rtlCol="0">
            <a:spAutoFit/>
          </a:bodyPr>
          <a:lstStyle/>
          <a:p>
            <a:r>
              <a:rPr lang="en-CA" sz="1350" dirty="0"/>
              <a:t>Adapted from CAMAP MAID module, working group IV</a:t>
            </a:r>
            <a:endParaRPr lang="en-US" sz="1350" dirty="0"/>
          </a:p>
        </p:txBody>
      </p:sp>
    </p:spTree>
    <p:extLst>
      <p:ext uri="{BB962C8B-B14F-4D97-AF65-F5344CB8AC3E}">
        <p14:creationId xmlns:p14="http://schemas.microsoft.com/office/powerpoint/2010/main" val="3758516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981200"/>
          </a:xfrm>
        </p:spPr>
        <p:txBody>
          <a:bodyPr>
            <a:normAutofit fontScale="90000"/>
          </a:bodyPr>
          <a:lstStyle/>
          <a:p>
            <a:r>
              <a:rPr lang="en-US" dirty="0"/>
              <a:t>“I'm not afraid of death; I just don't want to be there when it happens.”</a:t>
            </a:r>
            <a:br>
              <a:rPr lang="en-US" dirty="0"/>
            </a:br>
            <a:r>
              <a:rPr lang="en-US" dirty="0"/>
              <a:t>― </a:t>
            </a:r>
            <a:r>
              <a:rPr lang="en-US" b="1" dirty="0"/>
              <a:t>Woody Allen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438400"/>
            <a:ext cx="2743200" cy="3881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21685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41D7C-C44C-D8D8-AF44-8F9C3BD51775}"/>
              </a:ext>
            </a:extLst>
          </p:cNvPr>
          <p:cNvSpPr>
            <a:spLocks noGrp="1"/>
          </p:cNvSpPr>
          <p:nvPr>
            <p:ph type="title"/>
          </p:nvPr>
        </p:nvSpPr>
        <p:spPr>
          <a:xfrm>
            <a:off x="1371600" y="356605"/>
            <a:ext cx="6172200" cy="857250"/>
          </a:xfrm>
        </p:spPr>
        <p:txBody>
          <a:bodyPr>
            <a:normAutofit/>
          </a:bodyPr>
          <a:lstStyle/>
          <a:p>
            <a:r>
              <a:rPr lang="en-US" sz="3200" dirty="0"/>
              <a:t>Autonomy-Protection Continuum</a:t>
            </a:r>
          </a:p>
        </p:txBody>
      </p:sp>
      <p:sp>
        <p:nvSpPr>
          <p:cNvPr id="3" name="Content Placeholder 2">
            <a:extLst>
              <a:ext uri="{FF2B5EF4-FFF2-40B4-BE49-F238E27FC236}">
                <a16:creationId xmlns:a16="http://schemas.microsoft.com/office/drawing/2014/main" id="{484F95B9-A246-09D1-663E-C4DBC969A3F2}"/>
              </a:ext>
            </a:extLst>
          </p:cNvPr>
          <p:cNvSpPr>
            <a:spLocks noGrp="1"/>
          </p:cNvSpPr>
          <p:nvPr>
            <p:ph idx="1"/>
          </p:nvPr>
        </p:nvSpPr>
        <p:spPr>
          <a:xfrm>
            <a:off x="379207" y="1671101"/>
            <a:ext cx="8463578" cy="1130594"/>
          </a:xfrm>
        </p:spPr>
        <p:txBody>
          <a:bodyPr>
            <a:normAutofit fontScale="92500" lnSpcReduction="20000"/>
          </a:bodyPr>
          <a:lstStyle/>
          <a:p>
            <a:r>
              <a:rPr lang="en-US" dirty="0"/>
              <a:t>Know where your values lie on the continuum of prioritizing autonomy vs protection</a:t>
            </a:r>
          </a:p>
          <a:p>
            <a:r>
              <a:rPr lang="en-US" dirty="0"/>
              <a:t>How does this change in different clinical contexts?</a:t>
            </a:r>
          </a:p>
        </p:txBody>
      </p:sp>
      <p:grpSp>
        <p:nvGrpSpPr>
          <p:cNvPr id="9" name="Group 8">
            <a:extLst>
              <a:ext uri="{FF2B5EF4-FFF2-40B4-BE49-F238E27FC236}">
                <a16:creationId xmlns:a16="http://schemas.microsoft.com/office/drawing/2014/main" id="{8E2C40AF-FD5E-B8C4-64F0-0229816C4EE1}"/>
              </a:ext>
            </a:extLst>
          </p:cNvPr>
          <p:cNvGrpSpPr/>
          <p:nvPr/>
        </p:nvGrpSpPr>
        <p:grpSpPr>
          <a:xfrm>
            <a:off x="1005840" y="2971129"/>
            <a:ext cx="7132320" cy="2840018"/>
            <a:chOff x="1335709" y="2952756"/>
            <a:chExt cx="5962441" cy="2419344"/>
          </a:xfrm>
        </p:grpSpPr>
        <p:grpSp>
          <p:nvGrpSpPr>
            <p:cNvPr id="10" name="Group 9">
              <a:extLst>
                <a:ext uri="{FF2B5EF4-FFF2-40B4-BE49-F238E27FC236}">
                  <a16:creationId xmlns:a16="http://schemas.microsoft.com/office/drawing/2014/main" id="{B6A588DB-C167-2F97-2C3D-721E5B211A76}"/>
                </a:ext>
              </a:extLst>
            </p:cNvPr>
            <p:cNvGrpSpPr/>
            <p:nvPr/>
          </p:nvGrpSpPr>
          <p:grpSpPr>
            <a:xfrm>
              <a:off x="1335709" y="2952756"/>
              <a:ext cx="5962441" cy="2419344"/>
              <a:chOff x="1378159" y="2952756"/>
              <a:chExt cx="5466806" cy="1756336"/>
            </a:xfrm>
          </p:grpSpPr>
          <p:graphicFrame>
            <p:nvGraphicFramePr>
              <p:cNvPr id="12" name="Diagram 11">
                <a:extLst>
                  <a:ext uri="{FF2B5EF4-FFF2-40B4-BE49-F238E27FC236}">
                    <a16:creationId xmlns:a16="http://schemas.microsoft.com/office/drawing/2014/main" id="{939DC45D-95DC-A9F4-9A79-A15B1820789F}"/>
                  </a:ext>
                </a:extLst>
              </p:cNvPr>
              <p:cNvGraphicFramePr/>
              <p:nvPr/>
            </p:nvGraphicFramePr>
            <p:xfrm>
              <a:off x="1378159" y="2952756"/>
              <a:ext cx="5466806" cy="17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C21E2E7C-74E6-3316-3975-81E6C782724A}"/>
                  </a:ext>
                </a:extLst>
              </p:cNvPr>
              <p:cNvSpPr txBox="1"/>
              <p:nvPr/>
            </p:nvSpPr>
            <p:spPr>
              <a:xfrm>
                <a:off x="2382725" y="3362421"/>
                <a:ext cx="896934" cy="189148"/>
              </a:xfrm>
              <a:prstGeom prst="rect">
                <a:avLst/>
              </a:prstGeom>
              <a:noFill/>
              <a:ln w="12700" cap="flat">
                <a:noFill/>
                <a:miter lim="400000"/>
              </a:ln>
              <a:effectLst/>
              <a:sp3d/>
            </p:spPr>
            <p:txBody>
              <a:bodyPr rot="0" spcFirstLastPara="1" vertOverflow="overflow" horzOverflow="overflow" vert="horz" wrap="none" lIns="14288" tIns="14288" rIns="14288" bIns="14288" numCol="1" spcCol="38100" rtlCol="0" anchor="ctr">
                <a:spAutoFit/>
              </a:bodyPr>
              <a:lstStyle/>
              <a:p>
                <a:pPr algn="ctr" defTabSz="685752" hangingPunct="0">
                  <a:defRPr/>
                </a:pPr>
                <a:r>
                  <a:rPr lang="en-US" b="1" dirty="0">
                    <a:solidFill>
                      <a:schemeClr val="bg1"/>
                    </a:solidFill>
                    <a:latin typeface="Helvetica Neue"/>
                    <a:ea typeface="Helvetica Neue"/>
                    <a:cs typeface="Helvetica Neue"/>
                    <a:sym typeface="Helvetica Neue"/>
                  </a:rPr>
                  <a:t>Autonomy</a:t>
                </a:r>
                <a:endParaRPr lang="en-US" sz="900" b="1" dirty="0">
                  <a:solidFill>
                    <a:schemeClr val="bg1"/>
                  </a:solidFill>
                  <a:latin typeface="Helvetica Neue"/>
                  <a:ea typeface="Helvetica Neue"/>
                  <a:cs typeface="Helvetica Neue"/>
                  <a:sym typeface="Helvetica Neue"/>
                </a:endParaRPr>
              </a:p>
            </p:txBody>
          </p:sp>
        </p:grpSp>
        <p:sp>
          <p:nvSpPr>
            <p:cNvPr id="11" name="TextBox 10">
              <a:extLst>
                <a:ext uri="{FF2B5EF4-FFF2-40B4-BE49-F238E27FC236}">
                  <a16:creationId xmlns:a16="http://schemas.microsoft.com/office/drawing/2014/main" id="{96B26A8E-885E-6386-689A-402B67DCC684}"/>
                </a:ext>
              </a:extLst>
            </p:cNvPr>
            <p:cNvSpPr txBox="1"/>
            <p:nvPr/>
          </p:nvSpPr>
          <p:spPr>
            <a:xfrm>
              <a:off x="5204582" y="4462062"/>
              <a:ext cx="978252" cy="260550"/>
            </a:xfrm>
            <a:prstGeom prst="rect">
              <a:avLst/>
            </a:prstGeom>
            <a:noFill/>
            <a:ln w="12700" cap="flat">
              <a:noFill/>
              <a:miter lim="400000"/>
            </a:ln>
            <a:effectLst/>
            <a:sp3d/>
          </p:spPr>
          <p:txBody>
            <a:bodyPr rot="0" spcFirstLastPara="1" vertOverflow="overflow" horzOverflow="overflow" vert="horz" wrap="none" lIns="14288" tIns="14288" rIns="14288" bIns="14288" numCol="1" spcCol="38100" rtlCol="0" anchor="ctr">
              <a:spAutoFit/>
            </a:bodyPr>
            <a:lstStyle/>
            <a:p>
              <a:pPr algn="ctr" defTabSz="685752" hangingPunct="0">
                <a:defRPr/>
              </a:pPr>
              <a:r>
                <a:rPr lang="en-US" b="1" dirty="0">
                  <a:solidFill>
                    <a:schemeClr val="bg1"/>
                  </a:solidFill>
                  <a:latin typeface="Helvetica Neue"/>
                  <a:ea typeface="Helvetica Neue"/>
                  <a:cs typeface="Helvetica Neue"/>
                  <a:sym typeface="Helvetica Neue"/>
                </a:rPr>
                <a:t>Protection</a:t>
              </a:r>
              <a:endParaRPr lang="en-US" sz="1500" b="1" dirty="0">
                <a:solidFill>
                  <a:schemeClr val="bg1"/>
                </a:solidFill>
                <a:latin typeface="Helvetica Neue"/>
                <a:ea typeface="Helvetica Neue"/>
                <a:cs typeface="Helvetica Neue"/>
                <a:sym typeface="Helvetica Neue"/>
              </a:endParaRPr>
            </a:p>
          </p:txBody>
        </p:sp>
      </p:grpSp>
    </p:spTree>
    <p:extLst>
      <p:ext uri="{BB962C8B-B14F-4D97-AF65-F5344CB8AC3E}">
        <p14:creationId xmlns:p14="http://schemas.microsoft.com/office/powerpoint/2010/main" val="12810058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8FC5-79E1-0233-7218-280C380DC6F0}"/>
              </a:ext>
            </a:extLst>
          </p:cNvPr>
          <p:cNvSpPr>
            <a:spLocks noGrp="1"/>
          </p:cNvSpPr>
          <p:nvPr>
            <p:ph type="title"/>
          </p:nvPr>
        </p:nvSpPr>
        <p:spPr>
          <a:xfrm>
            <a:off x="457200" y="73449"/>
            <a:ext cx="8229600" cy="1066800"/>
          </a:xfrm>
        </p:spPr>
        <p:txBody>
          <a:bodyPr>
            <a:normAutofit fontScale="90000"/>
          </a:bodyPr>
          <a:lstStyle/>
          <a:p>
            <a:pPr algn="ctr"/>
            <a:r>
              <a:rPr lang="en-US" dirty="0"/>
              <a:t>How do you differentiate a MAID request from suicidality?</a:t>
            </a:r>
          </a:p>
        </p:txBody>
      </p:sp>
      <p:sp>
        <p:nvSpPr>
          <p:cNvPr id="3" name="Text Placeholder 2">
            <a:extLst>
              <a:ext uri="{FF2B5EF4-FFF2-40B4-BE49-F238E27FC236}">
                <a16:creationId xmlns:a16="http://schemas.microsoft.com/office/drawing/2014/main" id="{A2FE6328-4B7F-90FD-8B5E-F7ACB40A0904}"/>
              </a:ext>
            </a:extLst>
          </p:cNvPr>
          <p:cNvSpPr>
            <a:spLocks noGrp="1"/>
          </p:cNvSpPr>
          <p:nvPr>
            <p:ph type="body" idx="1"/>
          </p:nvPr>
        </p:nvSpPr>
        <p:spPr>
          <a:xfrm>
            <a:off x="133350" y="1295400"/>
            <a:ext cx="8782050" cy="5029200"/>
          </a:xfrm>
        </p:spPr>
        <p:txBody>
          <a:bodyPr>
            <a:normAutofit/>
          </a:bodyPr>
          <a:lstStyle/>
          <a:p>
            <a:pPr marL="109728" indent="0">
              <a:buNone/>
            </a:pPr>
            <a:r>
              <a:rPr lang="en-US" dirty="0"/>
              <a:t>Health Canada MAID Practice Standards Task Group</a:t>
            </a:r>
          </a:p>
          <a:p>
            <a:r>
              <a:rPr lang="en-US" i="1" dirty="0"/>
              <a:t>Providers and assessors should ensure that the person’s request for MAID is consistent with the person’s values and beliefs, unambiguous, enduring, and rationally considered during a period of stability, and not during a period of crisis</a:t>
            </a:r>
            <a:r>
              <a:rPr lang="en-US" dirty="0"/>
              <a:t>. </a:t>
            </a:r>
            <a:r>
              <a:rPr lang="en-US" i="1" dirty="0"/>
              <a:t>This may require serial assessments</a:t>
            </a:r>
          </a:p>
          <a:p>
            <a:pPr marL="109728" indent="0">
              <a:buNone/>
            </a:pPr>
            <a:r>
              <a:rPr lang="en-US" dirty="0"/>
              <a:t>Bob’s situation</a:t>
            </a:r>
          </a:p>
          <a:p>
            <a:r>
              <a:rPr lang="en-US" dirty="0"/>
              <a:t>Clearly </a:t>
            </a:r>
            <a:r>
              <a:rPr lang="en-US" dirty="0">
                <a:solidFill>
                  <a:srgbClr val="FF0000"/>
                </a:solidFill>
              </a:rPr>
              <a:t>not stable </a:t>
            </a:r>
            <a:r>
              <a:rPr lang="en-US" dirty="0"/>
              <a:t>and </a:t>
            </a:r>
            <a:r>
              <a:rPr lang="en-US" dirty="0">
                <a:solidFill>
                  <a:srgbClr val="FF0000"/>
                </a:solidFill>
              </a:rPr>
              <a:t>in crisis </a:t>
            </a:r>
            <a:r>
              <a:rPr lang="en-US" dirty="0"/>
              <a:t>due to loss of access to medications to treat his symptoms</a:t>
            </a:r>
          </a:p>
        </p:txBody>
      </p:sp>
      <p:sp>
        <p:nvSpPr>
          <p:cNvPr id="6" name="TextBox 5">
            <a:extLst>
              <a:ext uri="{FF2B5EF4-FFF2-40B4-BE49-F238E27FC236}">
                <a16:creationId xmlns:a16="http://schemas.microsoft.com/office/drawing/2014/main" id="{700CC8F4-3C47-7258-F973-A3B0427FDC5E}"/>
              </a:ext>
            </a:extLst>
          </p:cNvPr>
          <p:cNvSpPr txBox="1"/>
          <p:nvPr/>
        </p:nvSpPr>
        <p:spPr>
          <a:xfrm>
            <a:off x="1643468" y="6482502"/>
            <a:ext cx="5617948" cy="369332"/>
          </a:xfrm>
          <a:prstGeom prst="rect">
            <a:avLst/>
          </a:prstGeom>
          <a:noFill/>
        </p:spPr>
        <p:txBody>
          <a:bodyPr wrap="none" rtlCol="0">
            <a:spAutoFit/>
          </a:bodyPr>
          <a:lstStyle/>
          <a:p>
            <a:r>
              <a:rPr lang="en-US" dirty="0">
                <a:latin typeface="Helvetica Neue"/>
                <a:sym typeface="Helvetica Neue"/>
              </a:rPr>
              <a:t>Health Canada MAID Practice Standards Task Group</a:t>
            </a:r>
            <a:endParaRPr lang="en-US" dirty="0"/>
          </a:p>
        </p:txBody>
      </p:sp>
    </p:spTree>
    <p:extLst>
      <p:ext uri="{BB962C8B-B14F-4D97-AF65-F5344CB8AC3E}">
        <p14:creationId xmlns:p14="http://schemas.microsoft.com/office/powerpoint/2010/main" val="9522392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r>
              <a:rPr lang="en-US" dirty="0"/>
              <a:t>Eligibility for MAID: Grievous and irremediable medical condition</a:t>
            </a:r>
          </a:p>
        </p:txBody>
      </p:sp>
      <p:sp>
        <p:nvSpPr>
          <p:cNvPr id="3" name="Content Placeholder 2"/>
          <p:cNvSpPr>
            <a:spLocks noGrp="1"/>
          </p:cNvSpPr>
          <p:nvPr>
            <p:ph idx="1"/>
          </p:nvPr>
        </p:nvSpPr>
        <p:spPr>
          <a:xfrm>
            <a:off x="228600" y="1676400"/>
            <a:ext cx="8458200" cy="4114800"/>
          </a:xfrm>
        </p:spPr>
        <p:txBody>
          <a:bodyPr>
            <a:normAutofit lnSpcReduction="10000"/>
          </a:bodyPr>
          <a:lstStyle/>
          <a:p>
            <a:pPr marL="624078" indent="-514350">
              <a:buFont typeface="+mj-lt"/>
              <a:buAutoNum type="alphaUcPeriod"/>
            </a:pPr>
            <a:r>
              <a:rPr lang="en-US" dirty="0"/>
              <a:t>They have a serious and incurable illness disease, or disability (NOT sole mental disorder until March 2024); AND</a:t>
            </a:r>
          </a:p>
          <a:p>
            <a:pPr marL="624078" indent="-514350">
              <a:buFont typeface="+mj-lt"/>
              <a:buAutoNum type="alphaUcPeriod"/>
            </a:pPr>
            <a:r>
              <a:rPr lang="en-US" dirty="0"/>
              <a:t>They are in an advanced state of irreversible decline in capability; AND</a:t>
            </a:r>
          </a:p>
          <a:p>
            <a:pPr marL="624078" indent="-514350">
              <a:buFont typeface="+mj-lt"/>
              <a:buAutoNum type="alphaUcPeriod"/>
            </a:pPr>
            <a:r>
              <a:rPr lang="en-US" dirty="0"/>
              <a:t>That illness, disease, or disability or that state of decline causes them enduring physical or psychological suffering that is intolerable to them and that cannot be relieved under conditions that they consider acceptable</a:t>
            </a:r>
          </a:p>
          <a:p>
            <a:endParaRPr lang="en-US" dirty="0"/>
          </a:p>
        </p:txBody>
      </p:sp>
      <p:sp>
        <p:nvSpPr>
          <p:cNvPr id="4" name="TextBox 3">
            <a:extLst>
              <a:ext uri="{FF2B5EF4-FFF2-40B4-BE49-F238E27FC236}">
                <a16:creationId xmlns:a16="http://schemas.microsoft.com/office/drawing/2014/main" id="{A65217B9-0701-CB01-EA3D-50309D56AA0F}"/>
              </a:ext>
            </a:extLst>
          </p:cNvPr>
          <p:cNvSpPr txBox="1"/>
          <p:nvPr/>
        </p:nvSpPr>
        <p:spPr>
          <a:xfrm>
            <a:off x="3352800" y="6120158"/>
            <a:ext cx="2783134" cy="507831"/>
          </a:xfrm>
          <a:prstGeom prst="rect">
            <a:avLst/>
          </a:prstGeom>
          <a:noFill/>
        </p:spPr>
        <p:txBody>
          <a:bodyPr wrap="none" rtlCol="0">
            <a:spAutoFit/>
          </a:bodyPr>
          <a:lstStyle/>
          <a:p>
            <a:r>
              <a:rPr lang="en-CA" sz="2700" dirty="0"/>
              <a:t>Bills C14 and C-7</a:t>
            </a:r>
            <a:endParaRPr lang="en-US" sz="2700" dirty="0"/>
          </a:p>
        </p:txBody>
      </p:sp>
    </p:spTree>
    <p:extLst>
      <p:ext uri="{BB962C8B-B14F-4D97-AF65-F5344CB8AC3E}">
        <p14:creationId xmlns:p14="http://schemas.microsoft.com/office/powerpoint/2010/main" val="4231308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220200" cy="1143000"/>
          </a:xfrm>
        </p:spPr>
        <p:txBody>
          <a:bodyPr>
            <a:normAutofit/>
          </a:bodyPr>
          <a:lstStyle/>
          <a:p>
            <a:pPr algn="ctr"/>
            <a:r>
              <a:rPr lang="en-US" sz="3200" dirty="0"/>
              <a:t>Bob: Eligibility for MAID- A: Grievous and irremediable medical condition</a:t>
            </a:r>
          </a:p>
        </p:txBody>
      </p:sp>
      <p:sp>
        <p:nvSpPr>
          <p:cNvPr id="3" name="Content Placeholder 2"/>
          <p:cNvSpPr>
            <a:spLocks noGrp="1"/>
          </p:cNvSpPr>
          <p:nvPr>
            <p:ph idx="1"/>
          </p:nvPr>
        </p:nvSpPr>
        <p:spPr>
          <a:xfrm>
            <a:off x="76200" y="1229945"/>
            <a:ext cx="8839200" cy="4789855"/>
          </a:xfrm>
        </p:spPr>
        <p:txBody>
          <a:bodyPr>
            <a:normAutofit/>
          </a:bodyPr>
          <a:lstStyle/>
          <a:p>
            <a:r>
              <a:rPr lang="en-US" dirty="0"/>
              <a:t>They have a serious and incurable* illness disease, or disability (NOT sole mental disorder currently);</a:t>
            </a:r>
          </a:p>
          <a:p>
            <a:pPr lvl="1"/>
            <a:r>
              <a:rPr lang="en-US" dirty="0"/>
              <a:t> </a:t>
            </a:r>
            <a:r>
              <a:rPr lang="en-US" i="1" dirty="0"/>
              <a:t>‘Incurable’ means there are no reasonable treatments remaining where reasonable is determined by the clinician and person together exploring the recognized, available, and potentially effective treatments in light of the person’s overall state of health, beliefs, values, and goals of care. (Health Canada Practice standard)</a:t>
            </a:r>
          </a:p>
          <a:p>
            <a:pPr lvl="1"/>
            <a:r>
              <a:rPr lang="en-US" dirty="0">
                <a:solidFill>
                  <a:srgbClr val="FF0000"/>
                </a:solidFill>
              </a:rPr>
              <a:t>YES (diabetes, peripheral vascular disease, renal failure)</a:t>
            </a:r>
          </a:p>
        </p:txBody>
      </p:sp>
      <p:sp>
        <p:nvSpPr>
          <p:cNvPr id="4" name="TextBox 3">
            <a:extLst>
              <a:ext uri="{FF2B5EF4-FFF2-40B4-BE49-F238E27FC236}">
                <a16:creationId xmlns:a16="http://schemas.microsoft.com/office/drawing/2014/main" id="{A65217B9-0701-CB01-EA3D-50309D56AA0F}"/>
              </a:ext>
            </a:extLst>
          </p:cNvPr>
          <p:cNvSpPr txBox="1"/>
          <p:nvPr/>
        </p:nvSpPr>
        <p:spPr>
          <a:xfrm>
            <a:off x="3104233" y="6335345"/>
            <a:ext cx="2783134" cy="507831"/>
          </a:xfrm>
          <a:prstGeom prst="rect">
            <a:avLst/>
          </a:prstGeom>
          <a:noFill/>
        </p:spPr>
        <p:txBody>
          <a:bodyPr wrap="none" rtlCol="0">
            <a:spAutoFit/>
          </a:bodyPr>
          <a:lstStyle/>
          <a:p>
            <a:r>
              <a:rPr lang="en-CA" sz="2700" dirty="0"/>
              <a:t>Bills C14 and C-7</a:t>
            </a:r>
            <a:endParaRPr lang="en-US" sz="2700" dirty="0"/>
          </a:p>
        </p:txBody>
      </p:sp>
    </p:spTree>
    <p:extLst>
      <p:ext uri="{BB962C8B-B14F-4D97-AF65-F5344CB8AC3E}">
        <p14:creationId xmlns:p14="http://schemas.microsoft.com/office/powerpoint/2010/main" val="2302051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066800"/>
          </a:xfrm>
        </p:spPr>
        <p:txBody>
          <a:bodyPr>
            <a:normAutofit fontScale="90000"/>
          </a:bodyPr>
          <a:lstStyle/>
          <a:p>
            <a:r>
              <a:rPr lang="en-US" dirty="0"/>
              <a:t>Bob- B: They are in an advanced state of irreversible decline in capability</a:t>
            </a:r>
          </a:p>
        </p:txBody>
      </p:sp>
      <p:sp>
        <p:nvSpPr>
          <p:cNvPr id="3" name="Content Placeholder 2"/>
          <p:cNvSpPr>
            <a:spLocks noGrp="1"/>
          </p:cNvSpPr>
          <p:nvPr>
            <p:ph idx="1"/>
          </p:nvPr>
        </p:nvSpPr>
        <p:spPr>
          <a:xfrm>
            <a:off x="76200" y="1295400"/>
            <a:ext cx="8915400" cy="5181600"/>
          </a:xfrm>
        </p:spPr>
        <p:txBody>
          <a:bodyPr>
            <a:normAutofit fontScale="77500" lnSpcReduction="20000"/>
          </a:bodyPr>
          <a:lstStyle/>
          <a:p>
            <a:r>
              <a:rPr lang="en-US" i="1" dirty="0"/>
              <a:t>Capability refers to a person’s functioning (physical, social, occupational, or other important areas), not the symptoms of their condition. Function refers to the ability to undertake those activities that are meaningful to the person.</a:t>
            </a:r>
          </a:p>
          <a:p>
            <a:r>
              <a:rPr lang="en-US" i="1" dirty="0"/>
              <a:t> ‘Advanced state of decline’ means the reduction in function is severe.</a:t>
            </a:r>
          </a:p>
          <a:p>
            <a:r>
              <a:rPr lang="en-US" i="1" dirty="0"/>
              <a:t> ‘Irreversible’ means there are no reasonable interventions remaining where reasonable is determined by the clinician and person together exploring the recognized, available, and potentially effective interventions in light of the person’s overall state of health, beliefs, values, and goals of care.</a:t>
            </a:r>
          </a:p>
          <a:p>
            <a:r>
              <a:rPr lang="en-US" i="1" dirty="0"/>
              <a:t>It is the assessor and provider who must be of the opinion that the person is in an advanced state of irreversible decline in capability</a:t>
            </a:r>
          </a:p>
          <a:p>
            <a:r>
              <a:rPr lang="en-US" dirty="0">
                <a:solidFill>
                  <a:srgbClr val="FF0000"/>
                </a:solidFill>
              </a:rPr>
              <a:t>Bob:  </a:t>
            </a:r>
          </a:p>
          <a:p>
            <a:pPr lvl="1"/>
            <a:r>
              <a:rPr lang="en-US" dirty="0">
                <a:solidFill>
                  <a:srgbClr val="FF0000"/>
                </a:solidFill>
              </a:rPr>
              <a:t>Might his function improve if receiving his antidepressants and pain medications? He is NOT declining these, but lost access to them</a:t>
            </a:r>
          </a:p>
          <a:p>
            <a:pPr lvl="1"/>
            <a:r>
              <a:rPr lang="en-US" dirty="0">
                <a:solidFill>
                  <a:srgbClr val="FF0000"/>
                </a:solidFill>
              </a:rPr>
              <a:t>How would you know if this is irreversible unless he get access to care again?</a:t>
            </a:r>
          </a:p>
        </p:txBody>
      </p:sp>
      <p:sp>
        <p:nvSpPr>
          <p:cNvPr id="4" name="TextBox 3">
            <a:extLst>
              <a:ext uri="{FF2B5EF4-FFF2-40B4-BE49-F238E27FC236}">
                <a16:creationId xmlns:a16="http://schemas.microsoft.com/office/drawing/2014/main" id="{9073372E-7F52-E8E5-26BD-2E4E6ED5D5FC}"/>
              </a:ext>
            </a:extLst>
          </p:cNvPr>
          <p:cNvSpPr txBox="1"/>
          <p:nvPr/>
        </p:nvSpPr>
        <p:spPr>
          <a:xfrm>
            <a:off x="1801126" y="6477000"/>
            <a:ext cx="5617948" cy="369332"/>
          </a:xfrm>
          <a:prstGeom prst="rect">
            <a:avLst/>
          </a:prstGeom>
          <a:noFill/>
        </p:spPr>
        <p:txBody>
          <a:bodyPr wrap="none" rtlCol="0">
            <a:spAutoFit/>
          </a:bodyPr>
          <a:lstStyle/>
          <a:p>
            <a:r>
              <a:rPr lang="en-US" dirty="0">
                <a:latin typeface="Helvetica Neue"/>
                <a:sym typeface="Helvetica Neue"/>
              </a:rPr>
              <a:t>Health Canada MAID Practice Standards Task Group</a:t>
            </a:r>
            <a:endParaRPr lang="en-US" dirty="0"/>
          </a:p>
        </p:txBody>
      </p:sp>
    </p:spTree>
    <p:extLst>
      <p:ext uri="{BB962C8B-B14F-4D97-AF65-F5344CB8AC3E}">
        <p14:creationId xmlns:p14="http://schemas.microsoft.com/office/powerpoint/2010/main" val="11659825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838200"/>
          </a:xfrm>
        </p:spPr>
        <p:txBody>
          <a:bodyPr>
            <a:noAutofit/>
          </a:bodyPr>
          <a:lstStyle/>
          <a:p>
            <a:pPr algn="ctr"/>
            <a:r>
              <a:rPr lang="en-US" sz="2800" dirty="0"/>
              <a:t>Bob- C: Intolerable suffering</a:t>
            </a:r>
          </a:p>
        </p:txBody>
      </p:sp>
      <p:sp>
        <p:nvSpPr>
          <p:cNvPr id="3" name="Content Placeholder 2"/>
          <p:cNvSpPr>
            <a:spLocks noGrp="1"/>
          </p:cNvSpPr>
          <p:nvPr>
            <p:ph idx="1"/>
          </p:nvPr>
        </p:nvSpPr>
        <p:spPr>
          <a:xfrm>
            <a:off x="228600" y="838200"/>
            <a:ext cx="8915400" cy="6019800"/>
          </a:xfrm>
        </p:spPr>
        <p:txBody>
          <a:bodyPr>
            <a:normAutofit fontScale="92500" lnSpcReduction="20000"/>
          </a:bodyPr>
          <a:lstStyle/>
          <a:p>
            <a:pPr marL="109728" indent="0">
              <a:buNone/>
            </a:pPr>
            <a:r>
              <a:rPr lang="en-US" i="1" dirty="0"/>
              <a:t>Health Canada Practice Standard: Assessors/providers:</a:t>
            </a:r>
          </a:p>
          <a:p>
            <a:pPr marL="624078" indent="-514350">
              <a:buFont typeface="+mj-lt"/>
              <a:buAutoNum type="alphaLcParenR"/>
            </a:pPr>
            <a:r>
              <a:rPr lang="en-US" i="1" dirty="0"/>
              <a:t>Must explore all dimensions of the person’s suffering (physical, psychological, social, existential) and the means available to relieve them; </a:t>
            </a:r>
          </a:p>
          <a:p>
            <a:pPr marL="624078" indent="-514350">
              <a:buFont typeface="+mj-lt"/>
              <a:buAutoNum type="alphaLcParenR"/>
            </a:pPr>
            <a:r>
              <a:rPr lang="en-US" i="1" dirty="0"/>
              <a:t>Must explore the consistency of the person’s assessment of their suffering with the person’s overall clinical presentation, expressed wishes over time, and life narrative; </a:t>
            </a:r>
          </a:p>
          <a:p>
            <a:pPr marL="916686" lvl="1" indent="-514350">
              <a:buFont typeface="Arial" panose="020B0604020202020204" pitchFamily="34" charset="0"/>
              <a:buChar char="•"/>
            </a:pPr>
            <a:r>
              <a:rPr lang="en-US" dirty="0">
                <a:solidFill>
                  <a:srgbClr val="FF0000"/>
                </a:solidFill>
              </a:rPr>
              <a:t>Bob didn’t express this suffering when in hospital receiving his medications</a:t>
            </a:r>
          </a:p>
          <a:p>
            <a:pPr marL="624078" indent="-514350">
              <a:buFont typeface="+mj-lt"/>
              <a:buAutoNum type="alphaLcParenR"/>
            </a:pPr>
            <a:r>
              <a:rPr lang="en-US" i="1" dirty="0"/>
              <a:t>Must be of the opinion that it is the person’s illness, disease, or disability and/or state of decline in capability that is the cause of the person’s suffering;</a:t>
            </a:r>
          </a:p>
          <a:p>
            <a:pPr marL="916686" lvl="1" indent="-514350">
              <a:buFont typeface="Arial" panose="020B0604020202020204" pitchFamily="34" charset="0"/>
              <a:buChar char="•"/>
            </a:pPr>
            <a:r>
              <a:rPr lang="en-US" dirty="0">
                <a:solidFill>
                  <a:srgbClr val="FF0000"/>
                </a:solidFill>
              </a:rPr>
              <a:t>Bob: is the suffering largely caused by lack of access to medical care? </a:t>
            </a:r>
          </a:p>
          <a:p>
            <a:pPr marL="624078" indent="-514350">
              <a:buFont typeface="+mj-lt"/>
              <a:buAutoNum type="alphaLcParenR"/>
            </a:pPr>
            <a:r>
              <a:rPr lang="en-US" i="1" dirty="0"/>
              <a:t>Must be of the opinion that the suffering is enduring; </a:t>
            </a:r>
          </a:p>
          <a:p>
            <a:pPr marL="624078" indent="-514350">
              <a:buFont typeface="+mj-lt"/>
              <a:buAutoNum type="alphaLcParenR"/>
            </a:pPr>
            <a:r>
              <a:rPr lang="en-US" i="1" dirty="0"/>
              <a:t>Must respect the subjectivity of suffering.</a:t>
            </a:r>
          </a:p>
        </p:txBody>
      </p:sp>
    </p:spTree>
    <p:extLst>
      <p:ext uri="{BB962C8B-B14F-4D97-AF65-F5344CB8AC3E}">
        <p14:creationId xmlns:p14="http://schemas.microsoft.com/office/powerpoint/2010/main" val="21532849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fontScale="90000"/>
          </a:bodyPr>
          <a:lstStyle/>
          <a:p>
            <a:r>
              <a:rPr lang="en-US" dirty="0"/>
              <a:t>Means that could relieve suffering are not available due to systemic barriers</a:t>
            </a:r>
          </a:p>
        </p:txBody>
      </p:sp>
      <p:sp>
        <p:nvSpPr>
          <p:cNvPr id="3" name="Content Placeholder 2"/>
          <p:cNvSpPr>
            <a:spLocks noGrp="1"/>
          </p:cNvSpPr>
          <p:nvPr>
            <p:ph idx="1"/>
          </p:nvPr>
        </p:nvSpPr>
        <p:spPr>
          <a:xfrm>
            <a:off x="457200" y="1524000"/>
            <a:ext cx="8458200" cy="4114800"/>
          </a:xfrm>
        </p:spPr>
        <p:txBody>
          <a:bodyPr>
            <a:normAutofit fontScale="92500" lnSpcReduction="10000"/>
          </a:bodyPr>
          <a:lstStyle/>
          <a:p>
            <a:r>
              <a:rPr lang="en-US" i="1" dirty="0"/>
              <a:t>As in all clinical practice, practitioners must navigate these tensions by focusing on informing requesters about all available options and doing whatever is in their power to remove barriers and biases encountered by individual requesters</a:t>
            </a:r>
            <a:r>
              <a:rPr lang="en-US" dirty="0"/>
              <a:t>.</a:t>
            </a:r>
          </a:p>
          <a:p>
            <a:r>
              <a:rPr lang="en-US" dirty="0">
                <a:solidFill>
                  <a:srgbClr val="FF0000"/>
                </a:solidFill>
              </a:rPr>
              <a:t>Bob: </a:t>
            </a:r>
          </a:p>
          <a:p>
            <a:pPr lvl="1"/>
            <a:r>
              <a:rPr lang="en-US" dirty="0">
                <a:solidFill>
                  <a:srgbClr val="FF0000"/>
                </a:solidFill>
              </a:rPr>
              <a:t>Is finding BOB eligible without any attempt to connect him with available resources consistent with ethical or professional standards? </a:t>
            </a:r>
          </a:p>
          <a:p>
            <a:pPr lvl="1"/>
            <a:r>
              <a:rPr lang="en-US" dirty="0">
                <a:solidFill>
                  <a:srgbClr val="FF0000"/>
                </a:solidFill>
              </a:rPr>
              <a:t>Resources were actually found to be available with minimal effort to the assessor </a:t>
            </a:r>
          </a:p>
        </p:txBody>
      </p:sp>
      <p:sp>
        <p:nvSpPr>
          <p:cNvPr id="4" name="TextBox 3">
            <a:extLst>
              <a:ext uri="{FF2B5EF4-FFF2-40B4-BE49-F238E27FC236}">
                <a16:creationId xmlns:a16="http://schemas.microsoft.com/office/drawing/2014/main" id="{9073372E-7F52-E8E5-26BD-2E4E6ED5D5FC}"/>
              </a:ext>
            </a:extLst>
          </p:cNvPr>
          <p:cNvSpPr txBox="1"/>
          <p:nvPr/>
        </p:nvSpPr>
        <p:spPr>
          <a:xfrm>
            <a:off x="1742005" y="6324600"/>
            <a:ext cx="5617948" cy="369332"/>
          </a:xfrm>
          <a:prstGeom prst="rect">
            <a:avLst/>
          </a:prstGeom>
          <a:noFill/>
        </p:spPr>
        <p:txBody>
          <a:bodyPr wrap="none" rtlCol="0">
            <a:spAutoFit/>
          </a:bodyPr>
          <a:lstStyle/>
          <a:p>
            <a:r>
              <a:rPr lang="en-US" dirty="0">
                <a:latin typeface="Helvetica Neue"/>
                <a:sym typeface="Helvetica Neue"/>
              </a:rPr>
              <a:t>Health Canada MAID Practice Standards Task Group</a:t>
            </a:r>
            <a:endParaRPr lang="en-US" dirty="0"/>
          </a:p>
        </p:txBody>
      </p:sp>
    </p:spTree>
    <p:extLst>
      <p:ext uri="{BB962C8B-B14F-4D97-AF65-F5344CB8AC3E}">
        <p14:creationId xmlns:p14="http://schemas.microsoft.com/office/powerpoint/2010/main" val="10493451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B1A35-1493-04F4-BE56-E6F98D001752}"/>
              </a:ext>
            </a:extLst>
          </p:cNvPr>
          <p:cNvSpPr>
            <a:spLocks noGrp="1"/>
          </p:cNvSpPr>
          <p:nvPr>
            <p:ph type="title"/>
          </p:nvPr>
        </p:nvSpPr>
        <p:spPr>
          <a:xfrm>
            <a:off x="454378" y="152400"/>
            <a:ext cx="8308622" cy="2133600"/>
          </a:xfrm>
        </p:spPr>
        <p:txBody>
          <a:bodyPr>
            <a:normAutofit fontScale="90000"/>
          </a:bodyPr>
          <a:lstStyle/>
          <a:p>
            <a:r>
              <a:rPr lang="en-CA" dirty="0"/>
              <a:t>Bob continued:  If he is deemed track II or not reasonably foreseeable natural death. Who should you choose to supply expertise? </a:t>
            </a:r>
            <a:endParaRPr lang="en-US" dirty="0"/>
          </a:p>
        </p:txBody>
      </p:sp>
      <p:sp>
        <p:nvSpPr>
          <p:cNvPr id="3" name="Content Placeholder 2">
            <a:extLst>
              <a:ext uri="{FF2B5EF4-FFF2-40B4-BE49-F238E27FC236}">
                <a16:creationId xmlns:a16="http://schemas.microsoft.com/office/drawing/2014/main" id="{91983F41-B8D3-E2A5-CB08-3DD5F1CF186B}"/>
              </a:ext>
            </a:extLst>
          </p:cNvPr>
          <p:cNvSpPr>
            <a:spLocks noGrp="1"/>
          </p:cNvSpPr>
          <p:nvPr>
            <p:ph idx="1"/>
          </p:nvPr>
        </p:nvSpPr>
        <p:spPr>
          <a:xfrm>
            <a:off x="375356" y="2514600"/>
            <a:ext cx="8387644" cy="3733800"/>
          </a:xfrm>
        </p:spPr>
        <p:txBody>
          <a:bodyPr>
            <a:normAutofit fontScale="77500" lnSpcReduction="20000"/>
          </a:bodyPr>
          <a:lstStyle/>
          <a:p>
            <a:r>
              <a:rPr lang="en-CA" dirty="0"/>
              <a:t>Patient has to have been informed of the means available to relieve their suffering, including where appropriate, available, and applicable; counselling services, mental health and disability support services, community services and palliative care and has been offered consultations with relevant professionals who provide those service or that care</a:t>
            </a:r>
          </a:p>
          <a:p>
            <a:r>
              <a:rPr lang="en-CA" dirty="0"/>
              <a:t>A practitioner with expertise in the condition causing the patient’s greatest suffering has been consulted to consider with the patient the reasonable and available means to relieve the patient’s suffering and the patient has given serious consideration to these means.  The results of these consultations will be shared with the other assessing practitioners.</a:t>
            </a:r>
          </a:p>
          <a:p>
            <a:endParaRPr lang="en-US" dirty="0"/>
          </a:p>
        </p:txBody>
      </p:sp>
      <p:sp>
        <p:nvSpPr>
          <p:cNvPr id="4" name="TextBox 3">
            <a:extLst>
              <a:ext uri="{FF2B5EF4-FFF2-40B4-BE49-F238E27FC236}">
                <a16:creationId xmlns:a16="http://schemas.microsoft.com/office/drawing/2014/main" id="{5AB4696D-AC31-B1E8-127F-D133F0F53DF2}"/>
              </a:ext>
            </a:extLst>
          </p:cNvPr>
          <p:cNvSpPr txBox="1"/>
          <p:nvPr/>
        </p:nvSpPr>
        <p:spPr>
          <a:xfrm>
            <a:off x="762000" y="6292334"/>
            <a:ext cx="7848623" cy="369332"/>
          </a:xfrm>
          <a:prstGeom prst="rect">
            <a:avLst/>
          </a:prstGeom>
          <a:noFill/>
        </p:spPr>
        <p:txBody>
          <a:bodyPr wrap="none" rtlCol="0">
            <a:spAutoFit/>
          </a:bodyPr>
          <a:lstStyle/>
          <a:p>
            <a:pPr>
              <a:buClrTx/>
            </a:pPr>
            <a:r>
              <a:rPr lang="en-US" sz="1800" kern="1200" dirty="0">
                <a:solidFill>
                  <a:prstClr val="black"/>
                </a:solidFill>
                <a:latin typeface="Georgia"/>
                <a:ea typeface="+mn-ea"/>
                <a:cs typeface="+mn-cs"/>
              </a:rPr>
              <a:t>Health Canada and the Public Health Agency of Canada Presentation slides</a:t>
            </a:r>
          </a:p>
        </p:txBody>
      </p:sp>
    </p:spTree>
    <p:extLst>
      <p:ext uri="{BB962C8B-B14F-4D97-AF65-F5344CB8AC3E}">
        <p14:creationId xmlns:p14="http://schemas.microsoft.com/office/powerpoint/2010/main" val="13329262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fontScale="90000"/>
          </a:bodyPr>
          <a:lstStyle/>
          <a:p>
            <a:r>
              <a:rPr lang="en-US" dirty="0"/>
              <a:t>What is Bob refuses access to Health records?</a:t>
            </a:r>
          </a:p>
        </p:txBody>
      </p:sp>
      <p:sp>
        <p:nvSpPr>
          <p:cNvPr id="3" name="Content Placeholder 2"/>
          <p:cNvSpPr>
            <a:spLocks noGrp="1"/>
          </p:cNvSpPr>
          <p:nvPr>
            <p:ph idx="1"/>
          </p:nvPr>
        </p:nvSpPr>
        <p:spPr>
          <a:xfrm>
            <a:off x="436179" y="1828800"/>
            <a:ext cx="8229600" cy="4325112"/>
          </a:xfrm>
        </p:spPr>
        <p:txBody>
          <a:bodyPr>
            <a:normAutofit fontScale="92500"/>
          </a:bodyPr>
          <a:lstStyle/>
          <a:p>
            <a:pPr marL="109728" indent="0">
              <a:buNone/>
            </a:pPr>
            <a:r>
              <a:rPr lang="en-US" i="1" dirty="0"/>
              <a:t>(a) Assessors and providers must attempt to obtain all health records and personal data that is necessary for the completion of a MAID assessment. </a:t>
            </a:r>
          </a:p>
          <a:p>
            <a:pPr marL="109728" indent="0">
              <a:buNone/>
            </a:pPr>
            <a:r>
              <a:rPr lang="en-US" i="1" dirty="0"/>
              <a:t>(b) Where a capable person refuses consent to obtaining health record and personal data necessary for the completion of a MAID assessment, the assessors and providers must explain that, without such information, the assessment cannot be completed and therefore the person cannot be found to be eligible.</a:t>
            </a:r>
          </a:p>
        </p:txBody>
      </p:sp>
      <p:sp>
        <p:nvSpPr>
          <p:cNvPr id="4" name="TextBox 3">
            <a:extLst>
              <a:ext uri="{FF2B5EF4-FFF2-40B4-BE49-F238E27FC236}">
                <a16:creationId xmlns:a16="http://schemas.microsoft.com/office/drawing/2014/main" id="{9073372E-7F52-E8E5-26BD-2E4E6ED5D5FC}"/>
              </a:ext>
            </a:extLst>
          </p:cNvPr>
          <p:cNvSpPr txBox="1"/>
          <p:nvPr/>
        </p:nvSpPr>
        <p:spPr>
          <a:xfrm>
            <a:off x="1742005" y="6324600"/>
            <a:ext cx="5617948" cy="369332"/>
          </a:xfrm>
          <a:prstGeom prst="rect">
            <a:avLst/>
          </a:prstGeom>
          <a:noFill/>
        </p:spPr>
        <p:txBody>
          <a:bodyPr wrap="none" rtlCol="0">
            <a:spAutoFit/>
          </a:bodyPr>
          <a:lstStyle/>
          <a:p>
            <a:r>
              <a:rPr lang="en-US" dirty="0">
                <a:latin typeface="Helvetica Neue"/>
                <a:sym typeface="Helvetica Neue"/>
              </a:rPr>
              <a:t>Health Canada MAID Practice Standards Task Group</a:t>
            </a:r>
            <a:endParaRPr lang="en-US" dirty="0"/>
          </a:p>
        </p:txBody>
      </p:sp>
    </p:spTree>
    <p:extLst>
      <p:ext uri="{BB962C8B-B14F-4D97-AF65-F5344CB8AC3E}">
        <p14:creationId xmlns:p14="http://schemas.microsoft.com/office/powerpoint/2010/main" val="27309118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0200" cy="1524000"/>
          </a:xfrm>
        </p:spPr>
        <p:txBody>
          <a:bodyPr>
            <a:normAutofit/>
          </a:bodyPr>
          <a:lstStyle/>
          <a:p>
            <a:r>
              <a:rPr lang="en-US" sz="2800" dirty="0"/>
              <a:t>What is Bob refuses the assessor to gather collateral information(including from treating team, family members, and significant contacts)?</a:t>
            </a:r>
          </a:p>
        </p:txBody>
      </p:sp>
      <p:sp>
        <p:nvSpPr>
          <p:cNvPr id="3" name="Content Placeholder 2"/>
          <p:cNvSpPr>
            <a:spLocks noGrp="1"/>
          </p:cNvSpPr>
          <p:nvPr>
            <p:ph idx="1"/>
          </p:nvPr>
        </p:nvSpPr>
        <p:spPr>
          <a:xfrm>
            <a:off x="76200" y="1676400"/>
            <a:ext cx="8991600" cy="4687614"/>
          </a:xfrm>
        </p:spPr>
        <p:txBody>
          <a:bodyPr>
            <a:normAutofit fontScale="85000" lnSpcReduction="20000"/>
          </a:bodyPr>
          <a:lstStyle/>
          <a:p>
            <a:pPr marL="624078" indent="-514350">
              <a:buAutoNum type="alphaLcParenBoth"/>
            </a:pPr>
            <a:r>
              <a:rPr lang="en-US" i="1" dirty="0"/>
              <a:t>Assessors and providers must attempt to obtain all collateral information necessary for the completion of a MAID assessment. This may include information known to the current or previous treating team and/or family members and/or significant contacts. </a:t>
            </a:r>
          </a:p>
          <a:p>
            <a:pPr marL="624078" indent="-514350">
              <a:buAutoNum type="alphaLcParenBoth"/>
            </a:pPr>
            <a:r>
              <a:rPr lang="en-US" i="1" dirty="0"/>
              <a:t>The provider and assessor must have received consent from the capable person prior to gathering collateral information. </a:t>
            </a:r>
          </a:p>
          <a:p>
            <a:pPr marL="624078" indent="-514350">
              <a:buAutoNum type="alphaLcParenBoth"/>
            </a:pPr>
            <a:r>
              <a:rPr lang="en-US" i="1" dirty="0"/>
              <a:t>Where a capable person refuses consent to obtaining collateral information necessary for the completion of a MAID assessment, then the assessors and providers must explain that without such information, the assessment cannot be completed and therefore the person cannot be found to be eligible.</a:t>
            </a:r>
          </a:p>
        </p:txBody>
      </p:sp>
      <p:sp>
        <p:nvSpPr>
          <p:cNvPr id="4" name="TextBox 3">
            <a:extLst>
              <a:ext uri="{FF2B5EF4-FFF2-40B4-BE49-F238E27FC236}">
                <a16:creationId xmlns:a16="http://schemas.microsoft.com/office/drawing/2014/main" id="{9073372E-7F52-E8E5-26BD-2E4E6ED5D5FC}"/>
              </a:ext>
            </a:extLst>
          </p:cNvPr>
          <p:cNvSpPr txBox="1"/>
          <p:nvPr/>
        </p:nvSpPr>
        <p:spPr>
          <a:xfrm>
            <a:off x="1828800" y="6364014"/>
            <a:ext cx="5617948" cy="369332"/>
          </a:xfrm>
          <a:prstGeom prst="rect">
            <a:avLst/>
          </a:prstGeom>
          <a:noFill/>
        </p:spPr>
        <p:txBody>
          <a:bodyPr wrap="none" rtlCol="0">
            <a:spAutoFit/>
          </a:bodyPr>
          <a:lstStyle/>
          <a:p>
            <a:r>
              <a:rPr lang="en-US" dirty="0">
                <a:latin typeface="Helvetica Neue"/>
                <a:sym typeface="Helvetica Neue"/>
              </a:rPr>
              <a:t>Health Canada MAID Practice Standards Task Group</a:t>
            </a:r>
            <a:endParaRPr lang="en-US" dirty="0"/>
          </a:p>
        </p:txBody>
      </p:sp>
    </p:spTree>
    <p:extLst>
      <p:ext uri="{BB962C8B-B14F-4D97-AF65-F5344CB8AC3E}">
        <p14:creationId xmlns:p14="http://schemas.microsoft.com/office/powerpoint/2010/main" val="2928645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16" y="76200"/>
            <a:ext cx="9161016" cy="1219200"/>
          </a:xfrm>
        </p:spPr>
        <p:txBody>
          <a:bodyPr>
            <a:noAutofit/>
          </a:bodyPr>
          <a:lstStyle/>
          <a:p>
            <a:r>
              <a:rPr lang="en-US" sz="3600" dirty="0"/>
              <a:t>Leading causes of death, Canada, by sex, 2019</a:t>
            </a:r>
          </a:p>
        </p:txBody>
      </p:sp>
      <p:graphicFrame>
        <p:nvGraphicFramePr>
          <p:cNvPr id="5" name="Object 4"/>
          <p:cNvGraphicFramePr>
            <a:graphicFrameLocks noChangeAspect="1"/>
          </p:cNvGraphicFramePr>
          <p:nvPr/>
        </p:nvGraphicFramePr>
        <p:xfrm>
          <a:off x="457200" y="1219200"/>
          <a:ext cx="7239000" cy="4753675"/>
        </p:xfrm>
        <a:graphic>
          <a:graphicData uri="http://schemas.openxmlformats.org/presentationml/2006/ole">
            <mc:AlternateContent xmlns:mc="http://schemas.openxmlformats.org/markup-compatibility/2006">
              <mc:Choice xmlns:v="urn:schemas-microsoft-com:vml" Requires="v">
                <p:oleObj name="Worksheet" r:id="rId2" imgW="3495790" imgH="2295540" progId="Excel.Sheet.12">
                  <p:embed/>
                </p:oleObj>
              </mc:Choice>
              <mc:Fallback>
                <p:oleObj name="Worksheet" r:id="rId2" imgW="3495790" imgH="2295540" progId="Excel.Sheet.12">
                  <p:embed/>
                  <p:pic>
                    <p:nvPicPr>
                      <p:cNvPr id="5" name="Object 4"/>
                      <p:cNvPicPr/>
                      <p:nvPr/>
                    </p:nvPicPr>
                    <p:blipFill>
                      <a:blip r:embed="rId3"/>
                      <a:stretch>
                        <a:fillRect/>
                      </a:stretch>
                    </p:blipFill>
                    <p:spPr>
                      <a:xfrm>
                        <a:off x="457200" y="1219200"/>
                        <a:ext cx="7239000" cy="4753675"/>
                      </a:xfrm>
                      <a:prstGeom prst="rect">
                        <a:avLst/>
                      </a:prstGeom>
                    </p:spPr>
                  </p:pic>
                </p:oleObj>
              </mc:Fallback>
            </mc:AlternateContent>
          </a:graphicData>
        </a:graphic>
      </p:graphicFrame>
      <p:sp>
        <p:nvSpPr>
          <p:cNvPr id="6" name="TextBox 5"/>
          <p:cNvSpPr txBox="1"/>
          <p:nvPr/>
        </p:nvSpPr>
        <p:spPr>
          <a:xfrm>
            <a:off x="228599" y="6482179"/>
            <a:ext cx="9098709" cy="369332"/>
          </a:xfrm>
          <a:prstGeom prst="rect">
            <a:avLst/>
          </a:prstGeom>
          <a:noFill/>
        </p:spPr>
        <p:txBody>
          <a:bodyPr wrap="none" rtlCol="0">
            <a:spAutoFit/>
          </a:bodyPr>
          <a:lstStyle/>
          <a:p>
            <a:r>
              <a:rPr lang="en-US" dirty="0"/>
              <a:t>Statistics Canada. </a:t>
            </a:r>
            <a:r>
              <a:rPr lang="en-US" u="sng" dirty="0">
                <a:hlinkClick r:id="rId4"/>
              </a:rPr>
              <a:t>Table 13-10-0394-01  Leading causes of death, total population, by age group</a:t>
            </a:r>
            <a:endParaRPr lang="en-US" dirty="0"/>
          </a:p>
        </p:txBody>
      </p:sp>
    </p:spTree>
    <p:extLst>
      <p:ext uri="{BB962C8B-B14F-4D97-AF65-F5344CB8AC3E}">
        <p14:creationId xmlns:p14="http://schemas.microsoft.com/office/powerpoint/2010/main" val="39213075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71800"/>
            <a:ext cx="8229600" cy="1066800"/>
          </a:xfrm>
        </p:spPr>
        <p:txBody>
          <a:bodyPr/>
          <a:lstStyle/>
          <a:p>
            <a:pPr algn="ctr"/>
            <a:r>
              <a:rPr lang="en-US" dirty="0"/>
              <a:t>Other challenges</a:t>
            </a:r>
          </a:p>
        </p:txBody>
      </p:sp>
    </p:spTree>
    <p:extLst>
      <p:ext uri="{BB962C8B-B14F-4D97-AF65-F5344CB8AC3E}">
        <p14:creationId xmlns:p14="http://schemas.microsoft.com/office/powerpoint/2010/main" val="23559703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9C18-46ED-814B-D099-F7BF11E0D161}"/>
              </a:ext>
            </a:extLst>
          </p:cNvPr>
          <p:cNvSpPr>
            <a:spLocks noGrp="1"/>
          </p:cNvSpPr>
          <p:nvPr>
            <p:ph type="title"/>
          </p:nvPr>
        </p:nvSpPr>
        <p:spPr>
          <a:xfrm>
            <a:off x="457200" y="42626"/>
            <a:ext cx="8229600" cy="1143000"/>
          </a:xfrm>
        </p:spPr>
        <p:txBody>
          <a:bodyPr/>
          <a:lstStyle/>
          <a:p>
            <a:r>
              <a:rPr lang="en-US" dirty="0"/>
              <a:t>Justice</a:t>
            </a:r>
          </a:p>
        </p:txBody>
      </p:sp>
      <p:sp>
        <p:nvSpPr>
          <p:cNvPr id="3" name="Content Placeholder 2">
            <a:extLst>
              <a:ext uri="{FF2B5EF4-FFF2-40B4-BE49-F238E27FC236}">
                <a16:creationId xmlns:a16="http://schemas.microsoft.com/office/drawing/2014/main" id="{7AFAAE5C-E045-E026-EFBD-4FC7B8B95ED1}"/>
              </a:ext>
            </a:extLst>
          </p:cNvPr>
          <p:cNvSpPr>
            <a:spLocks noGrp="1"/>
          </p:cNvSpPr>
          <p:nvPr>
            <p:ph idx="1"/>
          </p:nvPr>
        </p:nvSpPr>
        <p:spPr>
          <a:xfrm>
            <a:off x="304800" y="1371600"/>
            <a:ext cx="8839200" cy="4267200"/>
          </a:xfrm>
        </p:spPr>
        <p:txBody>
          <a:bodyPr/>
          <a:lstStyle/>
          <a:p>
            <a:r>
              <a:rPr lang="en-US" dirty="0"/>
              <a:t>Should patients asking for MAID jump to the head of the line in health care?</a:t>
            </a:r>
          </a:p>
          <a:p>
            <a:pPr lvl="1"/>
            <a:r>
              <a:rPr lang="en-US" dirty="0"/>
              <a:t>Palliative care</a:t>
            </a:r>
          </a:p>
          <a:p>
            <a:pPr lvl="1"/>
            <a:r>
              <a:rPr lang="en-US" dirty="0"/>
              <a:t>Inpatient care</a:t>
            </a:r>
          </a:p>
          <a:p>
            <a:pPr lvl="1"/>
            <a:r>
              <a:rPr lang="en-US" dirty="0"/>
              <a:t>Long –term care bed</a:t>
            </a:r>
          </a:p>
          <a:p>
            <a:pPr lvl="1"/>
            <a:r>
              <a:rPr lang="en-US" dirty="0"/>
              <a:t>Home based 24/7 care when wanting to access MAID if not able to stay home</a:t>
            </a:r>
          </a:p>
        </p:txBody>
      </p:sp>
    </p:spTree>
    <p:extLst>
      <p:ext uri="{BB962C8B-B14F-4D97-AF65-F5344CB8AC3E}">
        <p14:creationId xmlns:p14="http://schemas.microsoft.com/office/powerpoint/2010/main" val="7659434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6715"/>
            <a:ext cx="8305800" cy="741485"/>
          </a:xfrm>
        </p:spPr>
        <p:txBody>
          <a:bodyPr>
            <a:normAutofit/>
          </a:bodyPr>
          <a:lstStyle/>
          <a:p>
            <a:pPr algn="ctr"/>
            <a:r>
              <a:rPr lang="en-US" dirty="0">
                <a:latin typeface="Calibri" pitchFamily="34" charset="0"/>
              </a:rPr>
              <a:t>Initiating the discussion of MAID</a:t>
            </a:r>
          </a:p>
        </p:txBody>
      </p:sp>
      <p:sp>
        <p:nvSpPr>
          <p:cNvPr id="4" name="Content Placeholder 3"/>
          <p:cNvSpPr>
            <a:spLocks noGrp="1"/>
          </p:cNvSpPr>
          <p:nvPr>
            <p:ph idx="1"/>
          </p:nvPr>
        </p:nvSpPr>
        <p:spPr>
          <a:xfrm>
            <a:off x="228600" y="914400"/>
            <a:ext cx="8763000" cy="5410200"/>
          </a:xfrm>
        </p:spPr>
        <p:txBody>
          <a:bodyPr>
            <a:normAutofit fontScale="70000" lnSpcReduction="20000"/>
          </a:bodyPr>
          <a:lstStyle/>
          <a:p>
            <a:r>
              <a:rPr lang="en-US" dirty="0"/>
              <a:t>If yes:</a:t>
            </a:r>
          </a:p>
          <a:p>
            <a:pPr lvl="1"/>
            <a:r>
              <a:rPr lang="en-US" dirty="0"/>
              <a:t>Might this be perceived as undue influence?</a:t>
            </a:r>
          </a:p>
          <a:p>
            <a:r>
              <a:rPr lang="en-US" dirty="0"/>
              <a:t>If no:</a:t>
            </a:r>
          </a:p>
          <a:p>
            <a:pPr lvl="1"/>
            <a:r>
              <a:rPr lang="en-US" dirty="0"/>
              <a:t>Do people have the right to know their options ?</a:t>
            </a:r>
          </a:p>
          <a:p>
            <a:pPr marL="109728" indent="0">
              <a:buNone/>
            </a:pPr>
            <a:r>
              <a:rPr lang="en-US" dirty="0"/>
              <a:t>Health Canada:</a:t>
            </a:r>
          </a:p>
          <a:p>
            <a:r>
              <a:rPr lang="en-US" i="1" dirty="0"/>
              <a:t>Practitioners have a responsibility to explore patients’ values and discuss their goals for care. Practitioners should always provide information about treatment options and services that are appropriate to the patient’s condition, in light of these values and goals of care. If a practitioner has determined that MAID is consistent with a patient’s values and goals of care and has good reason to believe that the person might be eligible to receive MAID, the practitioner must inform the patient about MAID. The practitioner must also indicate an openness to discussing the topic and be attentive to the patient’s wishes about further dialogue. The timing of initiating a conversation about MAID should be determined by the practitioner, using their professional judgment, and should be undertaken with care, skill, and sensitivity</a:t>
            </a:r>
          </a:p>
          <a:p>
            <a:r>
              <a:rPr lang="en-US" i="1" dirty="0"/>
              <a:t>If a practitioner is aware that MAID is not consistent with a patient’s values and goals of care, they should not initiate a discussion about MAID. </a:t>
            </a:r>
          </a:p>
        </p:txBody>
      </p:sp>
      <p:sp>
        <p:nvSpPr>
          <p:cNvPr id="2" name="Rectangle 1"/>
          <p:cNvSpPr/>
          <p:nvPr/>
        </p:nvSpPr>
        <p:spPr>
          <a:xfrm>
            <a:off x="1447800" y="6392008"/>
            <a:ext cx="6934200" cy="369332"/>
          </a:xfrm>
          <a:prstGeom prst="rect">
            <a:avLst/>
          </a:prstGeom>
        </p:spPr>
        <p:txBody>
          <a:bodyPr wrap="square">
            <a:spAutoFit/>
          </a:bodyPr>
          <a:lstStyle/>
          <a:p>
            <a:r>
              <a:rPr lang="en-US" dirty="0"/>
              <a:t>Health Canada MAID Practice Standards Task Group</a:t>
            </a:r>
          </a:p>
        </p:txBody>
      </p:sp>
    </p:spTree>
    <p:extLst>
      <p:ext uri="{BB962C8B-B14F-4D97-AF65-F5344CB8AC3E}">
        <p14:creationId xmlns:p14="http://schemas.microsoft.com/office/powerpoint/2010/main" val="94041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additive="base">
                                        <p:cTn id="3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5C8E-D9E1-D647-36A3-4F69823A1C32}"/>
              </a:ext>
            </a:extLst>
          </p:cNvPr>
          <p:cNvSpPr>
            <a:spLocks noGrp="1"/>
          </p:cNvSpPr>
          <p:nvPr>
            <p:ph type="title"/>
          </p:nvPr>
        </p:nvSpPr>
        <p:spPr>
          <a:xfrm>
            <a:off x="457200" y="457200"/>
            <a:ext cx="8229600" cy="1524000"/>
          </a:xfrm>
        </p:spPr>
        <p:txBody>
          <a:bodyPr>
            <a:normAutofit fontScale="90000"/>
          </a:bodyPr>
          <a:lstStyle/>
          <a:p>
            <a:r>
              <a:rPr lang="en-CA" dirty="0"/>
              <a:t>MAID requests after traumatic circumstances like traumatic spinal cord injuries (</a:t>
            </a:r>
            <a:r>
              <a:rPr lang="en-CA" dirty="0" err="1"/>
              <a:t>tSCIs</a:t>
            </a:r>
            <a:r>
              <a:rPr lang="en-CA" dirty="0"/>
              <a:t>)</a:t>
            </a:r>
            <a:endParaRPr lang="en-US" dirty="0"/>
          </a:p>
        </p:txBody>
      </p:sp>
      <p:sp>
        <p:nvSpPr>
          <p:cNvPr id="3" name="Content Placeholder 2">
            <a:extLst>
              <a:ext uri="{FF2B5EF4-FFF2-40B4-BE49-F238E27FC236}">
                <a16:creationId xmlns:a16="http://schemas.microsoft.com/office/drawing/2014/main" id="{A8BA4E68-E0B4-7569-8B88-4A8FF8736045}"/>
              </a:ext>
            </a:extLst>
          </p:cNvPr>
          <p:cNvSpPr>
            <a:spLocks noGrp="1"/>
          </p:cNvSpPr>
          <p:nvPr>
            <p:ph idx="1"/>
          </p:nvPr>
        </p:nvSpPr>
        <p:spPr/>
        <p:txBody>
          <a:bodyPr/>
          <a:lstStyle/>
          <a:p>
            <a:r>
              <a:rPr lang="en-CA" dirty="0"/>
              <a:t>Suicidality is high for a few years after </a:t>
            </a:r>
            <a:r>
              <a:rPr lang="en-CA" dirty="0" err="1"/>
              <a:t>tSCIs</a:t>
            </a:r>
            <a:endParaRPr lang="en-CA" dirty="0"/>
          </a:p>
          <a:p>
            <a:r>
              <a:rPr lang="en-CA" dirty="0"/>
              <a:t>People often adapt to changes in their circumstances over a number of years if provided the necessary supports</a:t>
            </a:r>
          </a:p>
          <a:p>
            <a:r>
              <a:rPr lang="en-CA" dirty="0"/>
              <a:t>People with similar experiences that have navigated their journey successfully are often able to provide the best information about the likely future of the patients’ life and functioning</a:t>
            </a:r>
            <a:endParaRPr lang="en-US" dirty="0"/>
          </a:p>
        </p:txBody>
      </p:sp>
    </p:spTree>
    <p:extLst>
      <p:ext uri="{BB962C8B-B14F-4D97-AF65-F5344CB8AC3E}">
        <p14:creationId xmlns:p14="http://schemas.microsoft.com/office/powerpoint/2010/main" val="42031082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BC6B3-1DF4-0CC3-29F5-A45EC19A54E7}"/>
              </a:ext>
            </a:extLst>
          </p:cNvPr>
          <p:cNvSpPr>
            <a:spLocks noGrp="1"/>
          </p:cNvSpPr>
          <p:nvPr>
            <p:ph type="title"/>
          </p:nvPr>
        </p:nvSpPr>
        <p:spPr>
          <a:xfrm>
            <a:off x="457200" y="609600"/>
            <a:ext cx="8229600" cy="1066800"/>
          </a:xfrm>
        </p:spPr>
        <p:txBody>
          <a:bodyPr/>
          <a:lstStyle/>
          <a:p>
            <a:r>
              <a:rPr lang="en-CA" dirty="0"/>
              <a:t>MAID for dementia</a:t>
            </a:r>
            <a:endParaRPr lang="en-US" dirty="0"/>
          </a:p>
        </p:txBody>
      </p:sp>
      <p:sp>
        <p:nvSpPr>
          <p:cNvPr id="3" name="Content Placeholder 2">
            <a:extLst>
              <a:ext uri="{FF2B5EF4-FFF2-40B4-BE49-F238E27FC236}">
                <a16:creationId xmlns:a16="http://schemas.microsoft.com/office/drawing/2014/main" id="{E46F884B-3BCF-35CC-605A-9D77363C5DAC}"/>
              </a:ext>
            </a:extLst>
          </p:cNvPr>
          <p:cNvSpPr>
            <a:spLocks noGrp="1"/>
          </p:cNvSpPr>
          <p:nvPr>
            <p:ph idx="1"/>
          </p:nvPr>
        </p:nvSpPr>
        <p:spPr>
          <a:xfrm>
            <a:off x="421640" y="1938528"/>
            <a:ext cx="8229600" cy="4325112"/>
          </a:xfrm>
        </p:spPr>
        <p:txBody>
          <a:bodyPr/>
          <a:lstStyle/>
          <a:p>
            <a:r>
              <a:rPr lang="en-CA" dirty="0"/>
              <a:t>Serious and incurable illness- </a:t>
            </a:r>
            <a:r>
              <a:rPr lang="en-CA" dirty="0">
                <a:highlight>
                  <a:srgbClr val="FFFF00"/>
                </a:highlight>
              </a:rPr>
              <a:t>Yes</a:t>
            </a:r>
          </a:p>
          <a:p>
            <a:r>
              <a:rPr lang="en-CA" dirty="0"/>
              <a:t>Advanced state of irreversible decline in capabilities- </a:t>
            </a:r>
            <a:r>
              <a:rPr lang="en-CA" dirty="0">
                <a:highlight>
                  <a:srgbClr val="FFFF00"/>
                </a:highlight>
              </a:rPr>
              <a:t>only later in the disease</a:t>
            </a:r>
          </a:p>
          <a:p>
            <a:r>
              <a:rPr lang="en-CA" dirty="0"/>
              <a:t>Capacity to provide informed consent- </a:t>
            </a:r>
            <a:r>
              <a:rPr lang="en-CA" dirty="0">
                <a:highlight>
                  <a:srgbClr val="FFFF00"/>
                </a:highlight>
              </a:rPr>
              <a:t>only early in the disease</a:t>
            </a:r>
          </a:p>
          <a:p>
            <a:r>
              <a:rPr lang="en-CA" dirty="0"/>
              <a:t>Enduring physical or psychological suffering- </a:t>
            </a:r>
            <a:r>
              <a:rPr lang="en-CA" dirty="0">
                <a:highlight>
                  <a:srgbClr val="FFFF00"/>
                </a:highlight>
              </a:rPr>
              <a:t>often disappears once awareness of dementia is lost</a:t>
            </a:r>
            <a:endParaRPr lang="en-US" dirty="0">
              <a:highlight>
                <a:srgbClr val="FFFF00"/>
              </a:highlight>
            </a:endParaRPr>
          </a:p>
        </p:txBody>
      </p:sp>
    </p:spTree>
    <p:extLst>
      <p:ext uri="{BB962C8B-B14F-4D97-AF65-F5344CB8AC3E}">
        <p14:creationId xmlns:p14="http://schemas.microsoft.com/office/powerpoint/2010/main" val="41546184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B8B29-D1B8-1FE3-279F-904A6DE20EB7}"/>
              </a:ext>
            </a:extLst>
          </p:cNvPr>
          <p:cNvSpPr>
            <a:spLocks noGrp="1"/>
          </p:cNvSpPr>
          <p:nvPr>
            <p:ph type="title"/>
          </p:nvPr>
        </p:nvSpPr>
        <p:spPr>
          <a:xfrm>
            <a:off x="762000" y="246888"/>
            <a:ext cx="8229600" cy="1066800"/>
          </a:xfrm>
        </p:spPr>
        <p:txBody>
          <a:bodyPr/>
          <a:lstStyle/>
          <a:p>
            <a:r>
              <a:rPr lang="en-CA" dirty="0"/>
              <a:t>Advanced requests for MAID</a:t>
            </a:r>
            <a:endParaRPr lang="en-US" dirty="0"/>
          </a:p>
        </p:txBody>
      </p:sp>
      <p:sp>
        <p:nvSpPr>
          <p:cNvPr id="3" name="Content Placeholder 2">
            <a:extLst>
              <a:ext uri="{FF2B5EF4-FFF2-40B4-BE49-F238E27FC236}">
                <a16:creationId xmlns:a16="http://schemas.microsoft.com/office/drawing/2014/main" id="{5D0C1EB0-CBE5-2EFB-0290-298F3A44FB5E}"/>
              </a:ext>
            </a:extLst>
          </p:cNvPr>
          <p:cNvSpPr>
            <a:spLocks noGrp="1"/>
          </p:cNvSpPr>
          <p:nvPr>
            <p:ph idx="1"/>
          </p:nvPr>
        </p:nvSpPr>
        <p:spPr>
          <a:xfrm>
            <a:off x="457200" y="1524000"/>
            <a:ext cx="8229600" cy="4325112"/>
          </a:xfrm>
        </p:spPr>
        <p:txBody>
          <a:bodyPr>
            <a:normAutofit fontScale="85000" lnSpcReduction="10000"/>
          </a:bodyPr>
          <a:lstStyle/>
          <a:p>
            <a:r>
              <a:rPr lang="en-CA" dirty="0"/>
              <a:t>Not legal yet</a:t>
            </a:r>
          </a:p>
          <a:p>
            <a:r>
              <a:rPr lang="en-CA" dirty="0"/>
              <a:t>Often wished for by patients wanting to avoid a lengthy dementing process</a:t>
            </a:r>
          </a:p>
          <a:p>
            <a:pPr marL="109728" indent="0">
              <a:buNone/>
            </a:pPr>
            <a:r>
              <a:rPr lang="en-CA" dirty="0"/>
              <a:t>BUT</a:t>
            </a:r>
          </a:p>
          <a:p>
            <a:r>
              <a:rPr lang="en-CA" dirty="0"/>
              <a:t>Dementia results in loss of recognition of dementia itself and MAID wishes may disappear</a:t>
            </a:r>
          </a:p>
          <a:p>
            <a:r>
              <a:rPr lang="en-CA" dirty="0"/>
              <a:t>Patients may become highly resistive to any interventions including MAID</a:t>
            </a:r>
          </a:p>
          <a:p>
            <a:pPr lvl="1"/>
            <a:r>
              <a:rPr lang="en-CA" dirty="0"/>
              <a:t>Practitioners will NOT want to provide MAID to a resisting patient even if this were legal</a:t>
            </a:r>
          </a:p>
          <a:p>
            <a:pPr lvl="1"/>
            <a:r>
              <a:rPr lang="en-CA" dirty="0"/>
              <a:t>Medication administration would become very difficult </a:t>
            </a:r>
          </a:p>
          <a:p>
            <a:r>
              <a:rPr lang="en-CA" dirty="0"/>
              <a:t> </a:t>
            </a:r>
          </a:p>
          <a:p>
            <a:endParaRPr lang="en-CA" dirty="0"/>
          </a:p>
          <a:p>
            <a:endParaRPr lang="en-CA" dirty="0"/>
          </a:p>
          <a:p>
            <a:endParaRPr lang="en-US" dirty="0"/>
          </a:p>
        </p:txBody>
      </p:sp>
    </p:spTree>
    <p:extLst>
      <p:ext uri="{BB962C8B-B14F-4D97-AF65-F5344CB8AC3E}">
        <p14:creationId xmlns:p14="http://schemas.microsoft.com/office/powerpoint/2010/main" val="4466217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54DC4-109B-8B73-EEC6-67D88099D9C8}"/>
              </a:ext>
            </a:extLst>
          </p:cNvPr>
          <p:cNvSpPr>
            <a:spLocks noGrp="1"/>
          </p:cNvSpPr>
          <p:nvPr>
            <p:ph type="title"/>
          </p:nvPr>
        </p:nvSpPr>
        <p:spPr>
          <a:xfrm>
            <a:off x="0" y="51741"/>
            <a:ext cx="9067800" cy="1231991"/>
          </a:xfrm>
        </p:spPr>
        <p:txBody>
          <a:bodyPr>
            <a:noAutofit/>
          </a:bodyPr>
          <a:lstStyle/>
          <a:p>
            <a:pPr algn="ctr"/>
            <a:r>
              <a:rPr lang="en-US" sz="3200" dirty="0"/>
              <a:t>Special Joint Committee on MAID(AMAD) COMMITTEE REPORT-2: ADVANCE REQUESTS</a:t>
            </a:r>
          </a:p>
        </p:txBody>
      </p:sp>
      <p:sp>
        <p:nvSpPr>
          <p:cNvPr id="3" name="Content Placeholder 2">
            <a:extLst>
              <a:ext uri="{FF2B5EF4-FFF2-40B4-BE49-F238E27FC236}">
                <a16:creationId xmlns:a16="http://schemas.microsoft.com/office/drawing/2014/main" id="{5DFDC99A-B94A-B832-DA53-4EFE3EF95A47}"/>
              </a:ext>
            </a:extLst>
          </p:cNvPr>
          <p:cNvSpPr>
            <a:spLocks noGrp="1"/>
          </p:cNvSpPr>
          <p:nvPr>
            <p:ph idx="1"/>
          </p:nvPr>
        </p:nvSpPr>
        <p:spPr>
          <a:xfrm>
            <a:off x="152400" y="1219200"/>
            <a:ext cx="8610600" cy="5105400"/>
          </a:xfrm>
        </p:spPr>
        <p:txBody>
          <a:bodyPr>
            <a:normAutofit fontScale="85000" lnSpcReduction="20000"/>
          </a:bodyPr>
          <a:lstStyle/>
          <a:p>
            <a:pPr marL="109728" indent="0">
              <a:buNone/>
            </a:pPr>
            <a:r>
              <a:rPr lang="en-US" dirty="0"/>
              <a:t>Sandra </a:t>
            </a:r>
            <a:r>
              <a:rPr lang="en-US" dirty="0" err="1"/>
              <a:t>Demontigny</a:t>
            </a:r>
            <a:r>
              <a:rPr lang="en-US" dirty="0"/>
              <a:t> (43 years with early onset Alzheimer’s</a:t>
            </a:r>
          </a:p>
          <a:p>
            <a:pPr marL="109728" indent="0">
              <a:buNone/>
            </a:pPr>
            <a:endParaRPr lang="en-US" dirty="0"/>
          </a:p>
          <a:p>
            <a:pPr marL="109728" indent="0">
              <a:buNone/>
            </a:pPr>
            <a:r>
              <a:rPr lang="en-US" dirty="0"/>
              <a:t>… I don't want to experience the final phase of the disease, completely dependent and unable to express myself very much, if at all. I've seen it and I don't want to live through it. That's what I would specify in an advance request. It would definitely give me more time.</a:t>
            </a:r>
          </a:p>
          <a:p>
            <a:pPr marL="109728" indent="0">
              <a:buNone/>
            </a:pPr>
            <a:r>
              <a:rPr lang="en-US" dirty="0"/>
              <a:t>…..if advance requests were not approved by Parliament, then unfortunately, I would have to decide to leave before entering that phase, in order to avoid becoming trapped.</a:t>
            </a:r>
          </a:p>
          <a:p>
            <a:pPr marL="109728" indent="0">
              <a:buNone/>
            </a:pPr>
            <a:r>
              <a:rPr lang="en-US" dirty="0"/>
              <a:t> ..I don't believe in [happy dementia]. Contented dementia amounts to symptoms of a disease being expressed. </a:t>
            </a:r>
            <a:r>
              <a:rPr lang="en-US" dirty="0">
                <a:highlight>
                  <a:srgbClr val="FFFF00"/>
                </a:highlight>
              </a:rPr>
              <a:t>It's not that the person is content, but rather that brain plaques have disrupted their neurotransmitters, causing what appears to be expressions of joy.</a:t>
            </a:r>
          </a:p>
        </p:txBody>
      </p:sp>
      <p:sp>
        <p:nvSpPr>
          <p:cNvPr id="4" name="TextBox 3">
            <a:extLst>
              <a:ext uri="{FF2B5EF4-FFF2-40B4-BE49-F238E27FC236}">
                <a16:creationId xmlns:a16="http://schemas.microsoft.com/office/drawing/2014/main" id="{DC207F87-5113-7CB7-C41C-F723512F7C74}"/>
              </a:ext>
            </a:extLst>
          </p:cNvPr>
          <p:cNvSpPr txBox="1"/>
          <p:nvPr/>
        </p:nvSpPr>
        <p:spPr>
          <a:xfrm>
            <a:off x="726235" y="6488668"/>
            <a:ext cx="7691529" cy="369332"/>
          </a:xfrm>
          <a:prstGeom prst="rect">
            <a:avLst/>
          </a:prstGeom>
          <a:noFill/>
        </p:spPr>
        <p:txBody>
          <a:bodyPr wrap="none" rtlCol="0">
            <a:spAutoFit/>
          </a:bodyPr>
          <a:lstStyle/>
          <a:p>
            <a:r>
              <a:rPr lang="en-US"/>
              <a:t>https://parl.ca/DocumentViewer/en/44-1/AMAD/report-2/page-165#43</a:t>
            </a:r>
            <a:endParaRPr lang="en-US" dirty="0"/>
          </a:p>
        </p:txBody>
      </p:sp>
    </p:spTree>
    <p:extLst>
      <p:ext uri="{BB962C8B-B14F-4D97-AF65-F5344CB8AC3E}">
        <p14:creationId xmlns:p14="http://schemas.microsoft.com/office/powerpoint/2010/main" val="20529278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860AF-5F4E-6F6E-8E4C-94F1BEA0BCB8}"/>
              </a:ext>
            </a:extLst>
          </p:cNvPr>
          <p:cNvSpPr>
            <a:spLocks noGrp="1"/>
          </p:cNvSpPr>
          <p:nvPr>
            <p:ph type="title"/>
          </p:nvPr>
        </p:nvSpPr>
        <p:spPr>
          <a:xfrm>
            <a:off x="152400" y="0"/>
            <a:ext cx="8915400" cy="1447800"/>
          </a:xfrm>
        </p:spPr>
        <p:txBody>
          <a:bodyPr>
            <a:noAutofit/>
          </a:bodyPr>
          <a:lstStyle/>
          <a:p>
            <a:pPr algn="ctr"/>
            <a:r>
              <a:rPr lang="en-US" sz="3200" dirty="0"/>
              <a:t>National assembly of Québec report of the select committee on the evolution of the act respecting end‑of‑life care</a:t>
            </a:r>
          </a:p>
        </p:txBody>
      </p:sp>
      <p:sp>
        <p:nvSpPr>
          <p:cNvPr id="3" name="Content Placeholder 2">
            <a:extLst>
              <a:ext uri="{FF2B5EF4-FFF2-40B4-BE49-F238E27FC236}">
                <a16:creationId xmlns:a16="http://schemas.microsoft.com/office/drawing/2014/main" id="{0E5B4F36-1C41-4292-F16E-5FB2FEAC2A39}"/>
              </a:ext>
            </a:extLst>
          </p:cNvPr>
          <p:cNvSpPr>
            <a:spLocks noGrp="1"/>
          </p:cNvSpPr>
          <p:nvPr>
            <p:ph idx="1"/>
          </p:nvPr>
        </p:nvSpPr>
        <p:spPr>
          <a:xfrm>
            <a:off x="0" y="1600200"/>
            <a:ext cx="9144000" cy="5257800"/>
          </a:xfrm>
        </p:spPr>
        <p:txBody>
          <a:bodyPr>
            <a:normAutofit lnSpcReduction="10000"/>
          </a:bodyPr>
          <a:lstStyle/>
          <a:p>
            <a:pPr marL="109728" indent="0">
              <a:buNone/>
            </a:pPr>
            <a:r>
              <a:rPr lang="en-US" sz="1600" dirty="0"/>
              <a:t>Recommendation 1</a:t>
            </a:r>
          </a:p>
          <a:p>
            <a:r>
              <a:rPr lang="en-US" sz="1600" dirty="0"/>
              <a:t>The Committee recommends that a person of full age and capacity be permitted to make an advance request for medical aid in dying following a diagnosis of a serious and incurable illness leading to incapacity.</a:t>
            </a:r>
          </a:p>
          <a:p>
            <a:pPr marL="109728" indent="0">
              <a:buNone/>
            </a:pPr>
            <a:r>
              <a:rPr lang="en-US" sz="1600" dirty="0"/>
              <a:t>Recommendation 2</a:t>
            </a:r>
          </a:p>
          <a:p>
            <a:r>
              <a:rPr lang="en-US" sz="1600" dirty="0"/>
              <a:t>The Committee recommends that when a person makes an advance request for medical aid in dying, the physician ensure:</a:t>
            </a:r>
          </a:p>
          <a:p>
            <a:pPr marL="925830" lvl="1" indent="-514350">
              <a:buFont typeface="+mj-lt"/>
              <a:buAutoNum type="alphaLcParenR"/>
            </a:pPr>
            <a:r>
              <a:rPr lang="en-US" sz="1600" dirty="0"/>
              <a:t>The free nature of the request by verifying, among other things, that it is not the result of external pressure;</a:t>
            </a:r>
          </a:p>
          <a:p>
            <a:pPr marL="925830" lvl="1" indent="-514350">
              <a:buFont typeface="+mj-lt"/>
              <a:buAutoNum type="alphaLcParenR"/>
            </a:pPr>
            <a:r>
              <a:rPr lang="en-US" sz="1600" dirty="0"/>
              <a:t>The informed nature of the request, in particular by ensuring that the person has fully understood the nature of his or her diagnosis, by informing the person of the foreseeable course and prognosis of the disease, and of the possible therapeutic options and their consequences.</a:t>
            </a:r>
          </a:p>
          <a:p>
            <a:pPr marL="109728" indent="0">
              <a:buNone/>
            </a:pPr>
            <a:r>
              <a:rPr lang="en-US" sz="1600" dirty="0"/>
              <a:t>Recommendation 3</a:t>
            </a:r>
          </a:p>
          <a:p>
            <a:r>
              <a:rPr lang="en-US" sz="1600" dirty="0"/>
              <a:t>The Committee recommends that the advance request for medical aid in dying be entered on a form intended solely for that purpose; that it be completed and signed before a physician; that it be countersigned by two witnesses or made in notarial form.</a:t>
            </a:r>
          </a:p>
          <a:p>
            <a:pPr marL="109728" indent="0">
              <a:buNone/>
            </a:pPr>
            <a:r>
              <a:rPr lang="en-US" sz="1600" dirty="0"/>
              <a:t>Recommendation 4</a:t>
            </a:r>
          </a:p>
          <a:p>
            <a:r>
              <a:rPr lang="en-US" sz="1600" dirty="0"/>
              <a:t>The Committee recommends that the person clearly identify the manifestations of his or her health condition that should give rise to the advance request.</a:t>
            </a:r>
          </a:p>
        </p:txBody>
      </p:sp>
    </p:spTree>
    <p:extLst>
      <p:ext uri="{BB962C8B-B14F-4D97-AF65-F5344CB8AC3E}">
        <p14:creationId xmlns:p14="http://schemas.microsoft.com/office/powerpoint/2010/main" val="38185354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860AF-5F4E-6F6E-8E4C-94F1BEA0BCB8}"/>
              </a:ext>
            </a:extLst>
          </p:cNvPr>
          <p:cNvSpPr>
            <a:spLocks noGrp="1"/>
          </p:cNvSpPr>
          <p:nvPr>
            <p:ph type="title"/>
          </p:nvPr>
        </p:nvSpPr>
        <p:spPr>
          <a:xfrm>
            <a:off x="-27878" y="50180"/>
            <a:ext cx="9144000" cy="1219200"/>
          </a:xfrm>
        </p:spPr>
        <p:txBody>
          <a:bodyPr>
            <a:noAutofit/>
          </a:bodyPr>
          <a:lstStyle/>
          <a:p>
            <a:pPr algn="ctr"/>
            <a:r>
              <a:rPr lang="en-US" sz="3200" dirty="0"/>
              <a:t>National assembly of Québec report of the select committee on the evolution of the act respecting end‑of‑life care</a:t>
            </a:r>
          </a:p>
        </p:txBody>
      </p:sp>
      <p:sp>
        <p:nvSpPr>
          <p:cNvPr id="3" name="Content Placeholder 2">
            <a:extLst>
              <a:ext uri="{FF2B5EF4-FFF2-40B4-BE49-F238E27FC236}">
                <a16:creationId xmlns:a16="http://schemas.microsoft.com/office/drawing/2014/main" id="{0E5B4F36-1C41-4292-F16E-5FB2FEAC2A39}"/>
              </a:ext>
            </a:extLst>
          </p:cNvPr>
          <p:cNvSpPr>
            <a:spLocks noGrp="1"/>
          </p:cNvSpPr>
          <p:nvPr>
            <p:ph idx="1"/>
          </p:nvPr>
        </p:nvSpPr>
        <p:spPr>
          <a:xfrm>
            <a:off x="-11151" y="1447800"/>
            <a:ext cx="9155151" cy="5363737"/>
          </a:xfrm>
        </p:spPr>
        <p:txBody>
          <a:bodyPr>
            <a:normAutofit/>
          </a:bodyPr>
          <a:lstStyle/>
          <a:p>
            <a:pPr marL="109728" indent="0">
              <a:buNone/>
            </a:pPr>
            <a:r>
              <a:rPr lang="en-US" sz="1800" dirty="0"/>
              <a:t>Recommendation 10</a:t>
            </a:r>
          </a:p>
          <a:p>
            <a:pPr marL="109728" indent="0">
              <a:buNone/>
            </a:pPr>
            <a:r>
              <a:rPr lang="en-US" sz="1800" dirty="0"/>
              <a:t>The Committee recommends that before administering medical aid in dying, the physician must:</a:t>
            </a:r>
          </a:p>
          <a:p>
            <a:pPr marL="109728" indent="0">
              <a:buNone/>
            </a:pPr>
            <a:r>
              <a:rPr lang="en-US" sz="1800" dirty="0"/>
              <a:t>1. Be of the opinion that the person meets all of the following criteria:</a:t>
            </a:r>
          </a:p>
          <a:p>
            <a:pPr marL="109728" indent="0">
              <a:buNone/>
            </a:pPr>
            <a:r>
              <a:rPr lang="en-US" sz="1800" dirty="0"/>
              <a:t>a) the person is an insured person within the meaning of the Health Insurance Act;</a:t>
            </a:r>
          </a:p>
          <a:p>
            <a:pPr marL="109728" indent="0">
              <a:buNone/>
            </a:pPr>
            <a:r>
              <a:rPr lang="en-US" sz="1800" dirty="0"/>
              <a:t>b) the person suffers from a serious and incurable illness;</a:t>
            </a:r>
          </a:p>
          <a:p>
            <a:pPr marL="109728" indent="0">
              <a:buNone/>
            </a:pPr>
            <a:r>
              <a:rPr lang="en-US" sz="1800" dirty="0"/>
              <a:t>c) the person is in an advanced state of irreversible decline in capability;</a:t>
            </a:r>
          </a:p>
          <a:p>
            <a:pPr marL="109728" indent="0">
              <a:buNone/>
            </a:pPr>
            <a:r>
              <a:rPr lang="en-US" sz="1800" dirty="0"/>
              <a:t>d) the person experiences constant and unbearable physical or psychological suffering, including existential suffering, which cannot be relieved in a manner deemed tolerable. This suffering is observed and validated by the physician.</a:t>
            </a:r>
          </a:p>
          <a:p>
            <a:pPr marL="109728" indent="0">
              <a:buNone/>
            </a:pPr>
            <a:r>
              <a:rPr lang="en-US" sz="1800" dirty="0"/>
              <a:t>2. Confer with members of the care team who are in regular contact with the person making the request, if applicable;</a:t>
            </a:r>
          </a:p>
          <a:p>
            <a:pPr marL="109728" indent="0">
              <a:buNone/>
            </a:pPr>
            <a:r>
              <a:rPr lang="en-US" sz="1800" dirty="0"/>
              <a:t>3. Obtain the opinion of a second physician confirming compliance with the criteria. The physician consulted must be independent of both the patient requesting medical aid in dying and the physician seeking the second medical opinion. The physician consulted must consult the patient’s record, examine the patient and provide the opinion in writing.</a:t>
            </a:r>
          </a:p>
        </p:txBody>
      </p:sp>
    </p:spTree>
    <p:extLst>
      <p:ext uri="{BB962C8B-B14F-4D97-AF65-F5344CB8AC3E}">
        <p14:creationId xmlns:p14="http://schemas.microsoft.com/office/powerpoint/2010/main" val="22780709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122229" cy="1371600"/>
          </a:xfrm>
        </p:spPr>
        <p:txBody>
          <a:bodyPr>
            <a:normAutofit/>
          </a:bodyPr>
          <a:lstStyle/>
          <a:p>
            <a:r>
              <a:rPr lang="en-US" sz="3200" dirty="0"/>
              <a:t>Quebec wants Criminal Code exemption so people can request MAID in advance</a:t>
            </a:r>
          </a:p>
        </p:txBody>
      </p:sp>
      <p:sp>
        <p:nvSpPr>
          <p:cNvPr id="3" name="Content Placeholder 2"/>
          <p:cNvSpPr>
            <a:spLocks noGrp="1"/>
          </p:cNvSpPr>
          <p:nvPr>
            <p:ph idx="1"/>
          </p:nvPr>
        </p:nvSpPr>
        <p:spPr>
          <a:xfrm>
            <a:off x="21769" y="1447800"/>
            <a:ext cx="9122229" cy="4800600"/>
          </a:xfrm>
        </p:spPr>
        <p:txBody>
          <a:bodyPr>
            <a:normAutofit fontScale="70000" lnSpcReduction="20000"/>
          </a:bodyPr>
          <a:lstStyle/>
          <a:p>
            <a:r>
              <a:rPr lang="en-US" dirty="0"/>
              <a:t>Quebec is asking the federal government to change the Criminal Code so the province can begin allowing people to request medical assistance in dying before their condition renders them incapable of giving consent.</a:t>
            </a:r>
          </a:p>
          <a:p>
            <a:r>
              <a:rPr lang="en-US" dirty="0"/>
              <a:t>The province’s minister for seniors, Sonia </a:t>
            </a:r>
            <a:r>
              <a:rPr lang="en-US" dirty="0" err="1"/>
              <a:t>Bélanger</a:t>
            </a:r>
            <a:r>
              <a:rPr lang="en-US" dirty="0"/>
              <a:t>, who is responsible for the file, says she wants Ottawa make an exemption in the law specifically for Quebec.</a:t>
            </a:r>
          </a:p>
          <a:p>
            <a:r>
              <a:rPr lang="en-US" dirty="0"/>
              <a:t>She told reporters in Quebec City that people are waiting to request a medically assisted death and are growing concerned.</a:t>
            </a:r>
          </a:p>
          <a:p>
            <a:r>
              <a:rPr lang="en-US" dirty="0"/>
              <a:t>Quebec passed legislation last year allowing people who have serious and incurable illnesses, such as Alzheimer’s, to ask for MAID while they have the capacity to provide consent, with the procedure being carried out after their condition has worsened.</a:t>
            </a:r>
          </a:p>
          <a:p>
            <a:r>
              <a:rPr lang="en-US" dirty="0"/>
              <a:t>But Justice Minister Simon </a:t>
            </a:r>
            <a:r>
              <a:rPr lang="en-US" dirty="0" err="1"/>
              <a:t>Jolin</a:t>
            </a:r>
            <a:r>
              <a:rPr lang="en-US" dirty="0"/>
              <a:t>-Barrette says a change is still needed in the federal Criminal Code so health professionals aren’t committing a crime if they end the life of someone who can no longer give their consent.</a:t>
            </a:r>
          </a:p>
          <a:p>
            <a:r>
              <a:rPr lang="en-US" dirty="0"/>
              <a:t>Quebec says a federal law related to medical assistance in dying that was introduced last week could be amended to allow advanced requests in the province.</a:t>
            </a:r>
          </a:p>
        </p:txBody>
      </p:sp>
      <p:sp>
        <p:nvSpPr>
          <p:cNvPr id="4" name="TextBox 3"/>
          <p:cNvSpPr txBox="1"/>
          <p:nvPr/>
        </p:nvSpPr>
        <p:spPr>
          <a:xfrm>
            <a:off x="98531" y="6477000"/>
            <a:ext cx="9078126" cy="307777"/>
          </a:xfrm>
          <a:prstGeom prst="rect">
            <a:avLst/>
          </a:prstGeom>
          <a:noFill/>
        </p:spPr>
        <p:txBody>
          <a:bodyPr wrap="none" rtlCol="0">
            <a:spAutoFit/>
          </a:bodyPr>
          <a:lstStyle/>
          <a:p>
            <a:r>
              <a:rPr lang="en-US" sz="1400" dirty="0">
                <a:hlinkClick r:id="rId2"/>
              </a:rPr>
              <a:t>Quebec wants Criminal Code exemption so people can request MAID in advance | Canadian Healthcare Network</a:t>
            </a:r>
            <a:endParaRPr lang="en-US" sz="1400" dirty="0"/>
          </a:p>
        </p:txBody>
      </p:sp>
    </p:spTree>
    <p:extLst>
      <p:ext uri="{BB962C8B-B14F-4D97-AF65-F5344CB8AC3E}">
        <p14:creationId xmlns:p14="http://schemas.microsoft.com/office/powerpoint/2010/main" val="3997670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a:t>What is a good death?</a:t>
            </a:r>
            <a:endParaRPr lang="en-CA"/>
          </a:p>
        </p:txBody>
      </p:sp>
      <p:sp>
        <p:nvSpPr>
          <p:cNvPr id="38914" name="Rectangle 3"/>
          <p:cNvSpPr>
            <a:spLocks noGrp="1" noChangeArrowheads="1"/>
          </p:cNvSpPr>
          <p:nvPr>
            <p:ph type="body" idx="1"/>
          </p:nvPr>
        </p:nvSpPr>
        <p:spPr>
          <a:xfrm>
            <a:off x="457200" y="1600200"/>
            <a:ext cx="8362950" cy="3916363"/>
          </a:xfrm>
        </p:spPr>
        <p:txBody>
          <a:bodyPr/>
          <a:lstStyle/>
          <a:p>
            <a:pPr eaLnBrk="1" hangingPunct="1"/>
            <a:r>
              <a:rPr lang="en-US"/>
              <a:t>A good death is:	 </a:t>
            </a:r>
          </a:p>
          <a:p>
            <a:pPr lvl="1" eaLnBrk="1" hangingPunct="1"/>
            <a:r>
              <a:rPr lang="en-US"/>
              <a:t>Free from avoidable distress and suffering for patient, family and caregivers</a:t>
            </a:r>
          </a:p>
          <a:p>
            <a:pPr lvl="1" eaLnBrk="1" hangingPunct="1"/>
            <a:r>
              <a:rPr lang="en-US"/>
              <a:t>In general according with patient and families wishes</a:t>
            </a:r>
          </a:p>
          <a:p>
            <a:pPr lvl="1" eaLnBrk="1" hangingPunct="1"/>
            <a:r>
              <a:rPr lang="en-US"/>
              <a:t>Reasonably consistent with clinical, cultural and ethical standards.</a:t>
            </a:r>
            <a:endParaRPr lang="en-CA"/>
          </a:p>
        </p:txBody>
      </p:sp>
      <p:sp>
        <p:nvSpPr>
          <p:cNvPr id="38915" name="Text Box 4"/>
          <p:cNvSpPr txBox="1">
            <a:spLocks noChangeArrowheads="1"/>
          </p:cNvSpPr>
          <p:nvPr/>
        </p:nvSpPr>
        <p:spPr bwMode="auto">
          <a:xfrm>
            <a:off x="2484438" y="6237288"/>
            <a:ext cx="349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World Health Organization, 1997</a:t>
            </a:r>
            <a:endParaRPr kumimoji="0" lang="en-CA"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5511F-3102-FC0F-20BD-48CAC34C1361}"/>
              </a:ext>
            </a:extLst>
          </p:cNvPr>
          <p:cNvSpPr>
            <a:spLocks noGrp="1"/>
          </p:cNvSpPr>
          <p:nvPr>
            <p:ph type="title"/>
          </p:nvPr>
        </p:nvSpPr>
        <p:spPr>
          <a:xfrm>
            <a:off x="609600" y="609600"/>
            <a:ext cx="8229600" cy="1066800"/>
          </a:xfrm>
        </p:spPr>
        <p:txBody>
          <a:bodyPr/>
          <a:lstStyle/>
          <a:p>
            <a:r>
              <a:rPr lang="en-CA" dirty="0"/>
              <a:t>Transfers from objecting sites</a:t>
            </a:r>
            <a:endParaRPr lang="en-US" dirty="0"/>
          </a:p>
        </p:txBody>
      </p:sp>
      <p:sp>
        <p:nvSpPr>
          <p:cNvPr id="3" name="Content Placeholder 2">
            <a:extLst>
              <a:ext uri="{FF2B5EF4-FFF2-40B4-BE49-F238E27FC236}">
                <a16:creationId xmlns:a16="http://schemas.microsoft.com/office/drawing/2014/main" id="{7E223B8B-7872-D2F3-047A-0CFAAE37D9EC}"/>
              </a:ext>
            </a:extLst>
          </p:cNvPr>
          <p:cNvSpPr>
            <a:spLocks noGrp="1"/>
          </p:cNvSpPr>
          <p:nvPr>
            <p:ph idx="1"/>
          </p:nvPr>
        </p:nvSpPr>
        <p:spPr>
          <a:xfrm>
            <a:off x="457200" y="1828800"/>
            <a:ext cx="8229600" cy="4325112"/>
          </a:xfrm>
        </p:spPr>
        <p:txBody>
          <a:bodyPr/>
          <a:lstStyle/>
          <a:p>
            <a:r>
              <a:rPr lang="en-CA" dirty="0"/>
              <a:t>Patients are often very distressed to be transferred out of a site that doesn’t permit MAID</a:t>
            </a:r>
          </a:p>
          <a:p>
            <a:pPr lvl="1"/>
            <a:r>
              <a:rPr lang="en-CA" dirty="0"/>
              <a:t>Should every location that is publicly funded allow MAID on site?</a:t>
            </a:r>
          </a:p>
          <a:p>
            <a:pPr lvl="1"/>
            <a:r>
              <a:rPr lang="en-CA" dirty="0"/>
              <a:t>What about patients and staff who do not want to work in a site where MAID is occurring? </a:t>
            </a:r>
          </a:p>
          <a:p>
            <a:pPr lvl="1"/>
            <a:endParaRPr lang="en-US" dirty="0"/>
          </a:p>
        </p:txBody>
      </p:sp>
    </p:spTree>
    <p:extLst>
      <p:ext uri="{BB962C8B-B14F-4D97-AF65-F5344CB8AC3E}">
        <p14:creationId xmlns:p14="http://schemas.microsoft.com/office/powerpoint/2010/main" val="12899144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47" y="2667000"/>
            <a:ext cx="8229600" cy="1066800"/>
          </a:xfrm>
        </p:spPr>
        <p:txBody>
          <a:bodyPr>
            <a:normAutofit fontScale="90000"/>
          </a:bodyPr>
          <a:lstStyle/>
          <a:p>
            <a:pPr algn="ctr"/>
            <a:r>
              <a:rPr lang="en-US" dirty="0"/>
              <a:t>Practical issues about MAID in Saskatchewan</a:t>
            </a:r>
          </a:p>
        </p:txBody>
      </p:sp>
    </p:spTree>
    <p:extLst>
      <p:ext uri="{BB962C8B-B14F-4D97-AF65-F5344CB8AC3E}">
        <p14:creationId xmlns:p14="http://schemas.microsoft.com/office/powerpoint/2010/main" val="32493562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a:t>MAID referral process</a:t>
            </a:r>
          </a:p>
        </p:txBody>
      </p:sp>
      <p:sp>
        <p:nvSpPr>
          <p:cNvPr id="3" name="Content Placeholder 2"/>
          <p:cNvSpPr>
            <a:spLocks noGrp="1"/>
          </p:cNvSpPr>
          <p:nvPr>
            <p:ph idx="1"/>
          </p:nvPr>
        </p:nvSpPr>
        <p:spPr>
          <a:xfrm>
            <a:off x="460074" y="1447800"/>
            <a:ext cx="8302925" cy="4724400"/>
          </a:xfrm>
        </p:spPr>
        <p:txBody>
          <a:bodyPr>
            <a:normAutofit/>
          </a:bodyPr>
          <a:lstStyle/>
          <a:p>
            <a:r>
              <a:rPr lang="en-US" dirty="0"/>
              <a:t>Initiated by healthcare provider, patient, support person or family</a:t>
            </a:r>
          </a:p>
          <a:p>
            <a:r>
              <a:rPr lang="en-US" dirty="0"/>
              <a:t>Pathway to MAID assessor</a:t>
            </a:r>
          </a:p>
          <a:p>
            <a:pPr lvl="1"/>
            <a:r>
              <a:rPr lang="en-US" dirty="0"/>
              <a:t>Through MAID program 1-833-473-6243</a:t>
            </a:r>
          </a:p>
          <a:p>
            <a:pPr lvl="2"/>
            <a:r>
              <a:rPr lang="en-US" dirty="0"/>
              <a:t>Initial contact made with referral sources, information collected, MAID information provided and if appropriate assessments with approved MAID assessors coordinated</a:t>
            </a:r>
          </a:p>
          <a:p>
            <a:pPr lvl="1"/>
            <a:r>
              <a:rPr lang="en-US" dirty="0"/>
              <a:t>Directly to physician/nurse-practitioner known to person wishing assessment (all MAID program processes followed and documentation sent)</a:t>
            </a:r>
          </a:p>
        </p:txBody>
      </p:sp>
    </p:spTree>
    <p:extLst>
      <p:ext uri="{BB962C8B-B14F-4D97-AF65-F5344CB8AC3E}">
        <p14:creationId xmlns:p14="http://schemas.microsoft.com/office/powerpoint/2010/main" val="22998195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990600"/>
          </a:xfrm>
        </p:spPr>
        <p:txBody>
          <a:bodyPr>
            <a:normAutofit/>
          </a:bodyPr>
          <a:lstStyle/>
          <a:p>
            <a:pPr algn="ctr"/>
            <a:r>
              <a:rPr lang="en-US" sz="3200" dirty="0"/>
              <a:t>The written request to be assessed for MAID</a:t>
            </a:r>
          </a:p>
        </p:txBody>
      </p:sp>
      <p:sp>
        <p:nvSpPr>
          <p:cNvPr id="3" name="Content Placeholder 2"/>
          <p:cNvSpPr>
            <a:spLocks noGrp="1"/>
          </p:cNvSpPr>
          <p:nvPr>
            <p:ph idx="1"/>
          </p:nvPr>
        </p:nvSpPr>
        <p:spPr>
          <a:xfrm>
            <a:off x="152400" y="1143000"/>
            <a:ext cx="8839200" cy="5105400"/>
          </a:xfrm>
        </p:spPr>
        <p:txBody>
          <a:bodyPr>
            <a:normAutofit fontScale="92500" lnSpcReduction="20000"/>
          </a:bodyPr>
          <a:lstStyle/>
          <a:p>
            <a:r>
              <a:rPr lang="en-US" dirty="0"/>
              <a:t>Written request must be made </a:t>
            </a:r>
            <a:r>
              <a:rPr lang="en-US" u="sng" dirty="0"/>
              <a:t>after</a:t>
            </a:r>
            <a:r>
              <a:rPr lang="en-US" dirty="0"/>
              <a:t> the person is informed </a:t>
            </a:r>
            <a:r>
              <a:rPr lang="en-US" u="sng" dirty="0"/>
              <a:t>by a medical practitioner or nurse practitioner </a:t>
            </a:r>
            <a:r>
              <a:rPr lang="en-US" dirty="0"/>
              <a:t>that they have a “grievous and irremediable medical condition.” </a:t>
            </a:r>
          </a:p>
          <a:p>
            <a:r>
              <a:rPr lang="en-US" dirty="0"/>
              <a:t>One independent witness (including paid professional personal or health care worker)</a:t>
            </a:r>
          </a:p>
          <a:p>
            <a:pPr lvl="1"/>
            <a:r>
              <a:rPr lang="en-US" dirty="0"/>
              <a:t>Not a beneficiary under the will of the patient</a:t>
            </a:r>
          </a:p>
          <a:p>
            <a:pPr lvl="1"/>
            <a:r>
              <a:rPr lang="en-US" dirty="0"/>
              <a:t>A recipient in any other way of a financial or other material benefit resulting from the patient’s death</a:t>
            </a:r>
          </a:p>
          <a:p>
            <a:pPr lvl="2"/>
            <a:r>
              <a:rPr lang="en-US" dirty="0"/>
              <a:t>i.e. not a spouse, children or grandchildren who would inherit after the death of the spouse, or in-laws who would benefit financially through their spouses</a:t>
            </a:r>
          </a:p>
          <a:p>
            <a:pPr lvl="1"/>
            <a:r>
              <a:rPr lang="en-US" dirty="0"/>
              <a:t>Not an owner or operator of a health care facility where the patient is receiving treatment or of a facility in which the patient resides</a:t>
            </a:r>
          </a:p>
          <a:p>
            <a:endParaRPr lang="en-US" dirty="0"/>
          </a:p>
        </p:txBody>
      </p:sp>
    </p:spTree>
    <p:extLst>
      <p:ext uri="{BB962C8B-B14F-4D97-AF65-F5344CB8AC3E}">
        <p14:creationId xmlns:p14="http://schemas.microsoft.com/office/powerpoint/2010/main" val="33657070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19200"/>
            <a:ext cx="1447800" cy="4648200"/>
          </a:xfrm>
        </p:spPr>
        <p:txBody>
          <a:bodyPr>
            <a:normAutofit/>
          </a:bodyPr>
          <a:lstStyle/>
          <a:p>
            <a:r>
              <a:rPr lang="en-US" sz="2800" dirty="0"/>
              <a:t>Written Request</a:t>
            </a:r>
          </a:p>
        </p:txBody>
      </p:sp>
      <p:graphicFrame>
        <p:nvGraphicFramePr>
          <p:cNvPr id="2" name="Table 1"/>
          <p:cNvGraphicFramePr>
            <a:graphicFrameLocks noGrp="1"/>
          </p:cNvGraphicFramePr>
          <p:nvPr/>
        </p:nvGraphicFramePr>
        <p:xfrm>
          <a:off x="1600201" y="0"/>
          <a:ext cx="7543798" cy="6705768"/>
        </p:xfrm>
        <a:graphic>
          <a:graphicData uri="http://schemas.openxmlformats.org/drawingml/2006/table">
            <a:tbl>
              <a:tblPr firstRow="1" firstCol="1" bandRow="1"/>
              <a:tblGrid>
                <a:gridCol w="2383408">
                  <a:extLst>
                    <a:ext uri="{9D8B030D-6E8A-4147-A177-3AD203B41FA5}">
                      <a16:colId xmlns:a16="http://schemas.microsoft.com/office/drawing/2014/main" val="20000"/>
                    </a:ext>
                  </a:extLst>
                </a:gridCol>
                <a:gridCol w="114552">
                  <a:extLst>
                    <a:ext uri="{9D8B030D-6E8A-4147-A177-3AD203B41FA5}">
                      <a16:colId xmlns:a16="http://schemas.microsoft.com/office/drawing/2014/main" val="20001"/>
                    </a:ext>
                  </a:extLst>
                </a:gridCol>
                <a:gridCol w="114552">
                  <a:extLst>
                    <a:ext uri="{9D8B030D-6E8A-4147-A177-3AD203B41FA5}">
                      <a16:colId xmlns:a16="http://schemas.microsoft.com/office/drawing/2014/main" val="20002"/>
                    </a:ext>
                  </a:extLst>
                </a:gridCol>
                <a:gridCol w="114552">
                  <a:extLst>
                    <a:ext uri="{9D8B030D-6E8A-4147-A177-3AD203B41FA5}">
                      <a16:colId xmlns:a16="http://schemas.microsoft.com/office/drawing/2014/main" val="20003"/>
                    </a:ext>
                  </a:extLst>
                </a:gridCol>
                <a:gridCol w="2303697">
                  <a:extLst>
                    <a:ext uri="{9D8B030D-6E8A-4147-A177-3AD203B41FA5}">
                      <a16:colId xmlns:a16="http://schemas.microsoft.com/office/drawing/2014/main" val="20004"/>
                    </a:ext>
                  </a:extLst>
                </a:gridCol>
                <a:gridCol w="114552">
                  <a:extLst>
                    <a:ext uri="{9D8B030D-6E8A-4147-A177-3AD203B41FA5}">
                      <a16:colId xmlns:a16="http://schemas.microsoft.com/office/drawing/2014/main" val="20005"/>
                    </a:ext>
                  </a:extLst>
                </a:gridCol>
                <a:gridCol w="114552">
                  <a:extLst>
                    <a:ext uri="{9D8B030D-6E8A-4147-A177-3AD203B41FA5}">
                      <a16:colId xmlns:a16="http://schemas.microsoft.com/office/drawing/2014/main" val="20006"/>
                    </a:ext>
                  </a:extLst>
                </a:gridCol>
                <a:gridCol w="2283933">
                  <a:extLst>
                    <a:ext uri="{9D8B030D-6E8A-4147-A177-3AD203B41FA5}">
                      <a16:colId xmlns:a16="http://schemas.microsoft.com/office/drawing/2014/main" val="20007"/>
                    </a:ext>
                  </a:extLst>
                </a:gridCol>
              </a:tblGrid>
              <a:tr h="193343">
                <a:tc gridSpan="8">
                  <a:txBody>
                    <a:bodyPr/>
                    <a:lstStyle/>
                    <a:p>
                      <a:pPr marL="0" marR="0">
                        <a:spcBef>
                          <a:spcPts val="0"/>
                        </a:spcBef>
                        <a:spcAft>
                          <a:spcPts val="0"/>
                        </a:spcAft>
                      </a:pPr>
                      <a:r>
                        <a:rPr lang="en-CA" sz="1400" b="1" dirty="0">
                          <a:effectLst/>
                          <a:latin typeface="Calibri"/>
                          <a:ea typeface="Calibri"/>
                          <a:cs typeface="Times New Roman"/>
                        </a:rPr>
                        <a:t>PATIENT INFORMATION</a:t>
                      </a:r>
                      <a:endParaRPr lang="en-US" sz="1200" dirty="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3840">
                <a:tc gridSpan="5">
                  <a:txBody>
                    <a:bodyPr/>
                    <a:lstStyle/>
                    <a:p>
                      <a:pPr marL="0" marR="0">
                        <a:spcBef>
                          <a:spcPts val="0"/>
                        </a:spcBef>
                        <a:spcAft>
                          <a:spcPts val="0"/>
                        </a:spcAft>
                      </a:pPr>
                      <a:r>
                        <a:rPr lang="en-CA" sz="1200" dirty="0">
                          <a:effectLst/>
                          <a:latin typeface="Calibri"/>
                          <a:ea typeface="Calibri"/>
                          <a:cs typeface="Times New Roman"/>
                        </a:rPr>
                        <a:t>Name (Last, First, Middle): </a:t>
                      </a:r>
                      <a:endParaRPr lang="en-US" sz="1200" dirty="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spcBef>
                          <a:spcPts val="0"/>
                        </a:spcBef>
                        <a:spcAft>
                          <a:spcPts val="0"/>
                        </a:spcAft>
                      </a:pPr>
                      <a:r>
                        <a:rPr lang="en-CA" sz="1200" dirty="0">
                          <a:effectLst/>
                          <a:latin typeface="Calibri"/>
                          <a:ea typeface="Calibri"/>
                          <a:cs typeface="Times New Roman"/>
                        </a:rPr>
                        <a:t>Phone Number:</a:t>
                      </a:r>
                      <a:endParaRPr lang="en-US" sz="1200" dirty="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04328">
                <a:tc>
                  <a:txBody>
                    <a:bodyPr/>
                    <a:lstStyle/>
                    <a:p>
                      <a:pPr marL="0" marR="0">
                        <a:spcBef>
                          <a:spcPts val="0"/>
                        </a:spcBef>
                        <a:spcAft>
                          <a:spcPts val="0"/>
                        </a:spcAft>
                      </a:pPr>
                      <a:r>
                        <a:rPr lang="en-CA" sz="1200" dirty="0">
                          <a:effectLst/>
                          <a:latin typeface="Calibri"/>
                          <a:ea typeface="Calibri"/>
                          <a:cs typeface="Times New Roman"/>
                        </a:rPr>
                        <a:t>DOB (</a:t>
                      </a:r>
                      <a:r>
                        <a:rPr lang="en-CA" sz="1200" dirty="0" err="1">
                          <a:effectLst/>
                          <a:latin typeface="Calibri"/>
                          <a:ea typeface="Calibri"/>
                          <a:cs typeface="Times New Roman"/>
                        </a:rPr>
                        <a:t>yyyy</a:t>
                      </a:r>
                      <a:r>
                        <a:rPr lang="en-CA" sz="1200" dirty="0">
                          <a:effectLst/>
                          <a:latin typeface="Calibri"/>
                          <a:ea typeface="Calibri"/>
                          <a:cs typeface="Times New Roman"/>
                        </a:rPr>
                        <a:t>-mm-</a:t>
                      </a:r>
                      <a:r>
                        <a:rPr lang="en-CA" sz="1200" dirty="0" err="1">
                          <a:effectLst/>
                          <a:latin typeface="Calibri"/>
                          <a:ea typeface="Calibri"/>
                          <a:cs typeface="Times New Roman"/>
                        </a:rPr>
                        <a:t>dd</a:t>
                      </a:r>
                      <a:r>
                        <a:rPr lang="en-CA" sz="1200" dirty="0">
                          <a:effectLst/>
                          <a:latin typeface="Calibri"/>
                          <a:ea typeface="Calibri"/>
                          <a:cs typeface="Times New Roman"/>
                        </a:rPr>
                        <a:t>):</a:t>
                      </a:r>
                      <a:endParaRPr lang="en-US" sz="1200" dirty="0">
                        <a:effectLst/>
                        <a:latin typeface="Calibri"/>
                        <a:ea typeface="Calibri"/>
                        <a:cs typeface="Times New Roman"/>
                      </a:endParaRPr>
                    </a:p>
                    <a:p>
                      <a:pPr marL="0" marR="0">
                        <a:spcBef>
                          <a:spcPts val="0"/>
                        </a:spcBef>
                        <a:spcAft>
                          <a:spcPts val="0"/>
                        </a:spcAft>
                      </a:pPr>
                      <a:r>
                        <a:rPr lang="en-CA" sz="1200" dirty="0">
                          <a:effectLst/>
                          <a:latin typeface="Calibri"/>
                          <a:ea typeface="Calibri"/>
                          <a:cs typeface="Times New Roman"/>
                        </a:rPr>
                        <a:t> </a:t>
                      </a:r>
                      <a:endParaRPr lang="en-US" sz="1200" dirty="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0"/>
                        </a:spcBef>
                        <a:spcAft>
                          <a:spcPts val="0"/>
                        </a:spcAft>
                      </a:pPr>
                      <a:r>
                        <a:rPr lang="en-CA" sz="1200">
                          <a:effectLst/>
                          <a:latin typeface="Calibri"/>
                          <a:ea typeface="Calibri"/>
                          <a:cs typeface="Times New Roman"/>
                        </a:rPr>
                        <a:t>HSN: </a:t>
                      </a:r>
                      <a:endParaRPr lang="en-US" sz="1200">
                        <a:effectLst/>
                        <a:latin typeface="Calibri"/>
                        <a:ea typeface="Calibri"/>
                        <a:cs typeface="Times New Roman"/>
                      </a:endParaRPr>
                    </a:p>
                    <a:p>
                      <a:pPr marL="0" marR="0">
                        <a:spcBef>
                          <a:spcPts val="0"/>
                        </a:spcBef>
                        <a:spcAft>
                          <a:spcPts val="0"/>
                        </a:spcAft>
                      </a:pPr>
                      <a:r>
                        <a:rPr lang="en-CA" sz="1200">
                          <a:effectLst/>
                          <a:latin typeface="Calibri"/>
                          <a:ea typeface="Calibri"/>
                          <a:cs typeface="Times New Roman"/>
                        </a:rPr>
                        <a:t>Province of Issue:  Saskatchewan</a:t>
                      </a:r>
                      <a:endParaRPr lang="en-US" sz="120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CA" sz="1200">
                          <a:effectLst/>
                          <a:latin typeface="Calibri"/>
                          <a:ea typeface="Calibri"/>
                          <a:cs typeface="Times New Roman"/>
                        </a:rPr>
                        <a:t>Gender</a:t>
                      </a:r>
                      <a:r>
                        <a:rPr lang="en-CA" sz="1200">
                          <a:effectLst/>
                          <a:latin typeface="Calibri"/>
                          <a:ea typeface="Calibri"/>
                          <a:cs typeface="Calibri"/>
                        </a:rPr>
                        <a:t>:       </a:t>
                      </a:r>
                      <a:r>
                        <a:rPr lang="en-US" sz="1200">
                          <a:effectLst/>
                          <a:latin typeface="MS Gothic"/>
                          <a:ea typeface="Calibri"/>
                          <a:cs typeface="Calibri"/>
                        </a:rPr>
                        <a:t>☐</a:t>
                      </a:r>
                      <a:r>
                        <a:rPr lang="en-CA" sz="1200">
                          <a:effectLst/>
                          <a:latin typeface="Calibri"/>
                          <a:ea typeface="Calibri"/>
                          <a:cs typeface="Calibri"/>
                        </a:rPr>
                        <a:t> Prefer not to disclose</a:t>
                      </a:r>
                      <a:endParaRPr lang="en-US" sz="1200">
                        <a:effectLst/>
                        <a:latin typeface="Calibri"/>
                        <a:ea typeface="Calibri"/>
                        <a:cs typeface="Times New Roman"/>
                      </a:endParaRPr>
                    </a:p>
                    <a:p>
                      <a:pPr marL="0" marR="0">
                        <a:spcBef>
                          <a:spcPts val="0"/>
                        </a:spcBef>
                        <a:spcAft>
                          <a:spcPts val="0"/>
                        </a:spcAft>
                      </a:pPr>
                      <a:r>
                        <a:rPr lang="en-US" sz="1200">
                          <a:effectLst/>
                          <a:latin typeface="MS Gothic"/>
                          <a:ea typeface="Calibri"/>
                          <a:cs typeface="Calibri"/>
                        </a:rPr>
                        <a:t>☐</a:t>
                      </a:r>
                      <a:r>
                        <a:rPr lang="en-CA" sz="1200">
                          <a:effectLst/>
                          <a:latin typeface="Calibri"/>
                          <a:ea typeface="Calibri"/>
                          <a:cs typeface="Calibri"/>
                        </a:rPr>
                        <a:t> Female         </a:t>
                      </a:r>
                      <a:r>
                        <a:rPr lang="en-US" sz="1200">
                          <a:effectLst/>
                          <a:latin typeface="MS Gothic"/>
                          <a:ea typeface="Calibri"/>
                          <a:cs typeface="Calibri"/>
                        </a:rPr>
                        <a:t>☐</a:t>
                      </a:r>
                      <a:r>
                        <a:rPr lang="en-CA" sz="1200">
                          <a:effectLst/>
                          <a:latin typeface="Calibri"/>
                          <a:ea typeface="Calibri"/>
                          <a:cs typeface="Calibri"/>
                        </a:rPr>
                        <a:t> Male     </a:t>
                      </a:r>
                      <a:r>
                        <a:rPr lang="en-US" sz="1200">
                          <a:effectLst/>
                          <a:latin typeface="MS Gothic"/>
                          <a:ea typeface="Calibri"/>
                          <a:cs typeface="Calibri"/>
                        </a:rPr>
                        <a:t>☐</a:t>
                      </a:r>
                      <a:r>
                        <a:rPr lang="en-CA" sz="1200">
                          <a:effectLst/>
                          <a:latin typeface="Calibri"/>
                          <a:ea typeface="Calibri"/>
                          <a:cs typeface="Calibri"/>
                        </a:rPr>
                        <a:t>  Other</a:t>
                      </a:r>
                      <a:endParaRPr lang="en-US" sz="120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05272">
                <a:tc gridSpan="5">
                  <a:txBody>
                    <a:bodyPr/>
                    <a:lstStyle/>
                    <a:p>
                      <a:pPr marL="0" marR="0">
                        <a:spcBef>
                          <a:spcPts val="0"/>
                        </a:spcBef>
                        <a:spcAft>
                          <a:spcPts val="0"/>
                        </a:spcAft>
                      </a:pPr>
                      <a:r>
                        <a:rPr lang="en-CA" sz="1200" dirty="0">
                          <a:effectLst/>
                          <a:latin typeface="Calibri"/>
                          <a:ea typeface="Calibri"/>
                          <a:cs typeface="Times New Roman"/>
                        </a:rPr>
                        <a:t>Home Address (Street, City, Province):</a:t>
                      </a:r>
                      <a:endParaRPr lang="en-US" sz="1200" dirty="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spcBef>
                          <a:spcPts val="0"/>
                        </a:spcBef>
                        <a:spcAft>
                          <a:spcPts val="0"/>
                        </a:spcAft>
                      </a:pPr>
                      <a:r>
                        <a:rPr lang="en-CA" sz="1200" dirty="0">
                          <a:effectLst/>
                          <a:latin typeface="Calibri"/>
                          <a:ea typeface="Calibri"/>
                          <a:cs typeface="Times New Roman"/>
                        </a:rPr>
                        <a:t>Postal Code:</a:t>
                      </a:r>
                      <a:endParaRPr lang="en-US" sz="1200" dirty="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20176">
                <a:tc gridSpan="8">
                  <a:txBody>
                    <a:bodyPr/>
                    <a:lstStyle/>
                    <a:p>
                      <a:pPr marL="0" marR="0">
                        <a:spcBef>
                          <a:spcPts val="0"/>
                        </a:spcBef>
                        <a:spcAft>
                          <a:spcPts val="0"/>
                        </a:spcAft>
                      </a:pPr>
                      <a:r>
                        <a:rPr lang="en-CA" sz="1200" dirty="0">
                          <a:effectLst/>
                          <a:latin typeface="Calibri"/>
                          <a:ea typeface="Calibri"/>
                          <a:cs typeface="Times New Roman"/>
                        </a:rPr>
                        <a:t>Medical Diagnosis Relevant to Request for Medical Assistance in Dying:</a:t>
                      </a:r>
                      <a:endParaRPr lang="en-US" sz="1200" dirty="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93343">
                <a:tc gridSpan="8">
                  <a:txBody>
                    <a:bodyPr/>
                    <a:lstStyle/>
                    <a:p>
                      <a:pPr marL="0" marR="0">
                        <a:spcBef>
                          <a:spcPts val="0"/>
                        </a:spcBef>
                        <a:spcAft>
                          <a:spcPts val="0"/>
                        </a:spcAft>
                      </a:pPr>
                      <a:r>
                        <a:rPr lang="en-CA" sz="1400" b="1">
                          <a:effectLst/>
                          <a:latin typeface="Calibri"/>
                          <a:ea typeface="Calibri"/>
                          <a:cs typeface="Times New Roman"/>
                        </a:rPr>
                        <a:t>PATIENT REQUEST</a:t>
                      </a:r>
                      <a:endParaRPr lang="en-US" sz="120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500495">
                <a:tc gridSpan="8">
                  <a:txBody>
                    <a:bodyPr/>
                    <a:lstStyle/>
                    <a:p>
                      <a:pPr marL="0" marR="0">
                        <a:spcBef>
                          <a:spcPts val="0"/>
                        </a:spcBef>
                        <a:spcAft>
                          <a:spcPts val="0"/>
                        </a:spcAft>
                      </a:pPr>
                      <a:r>
                        <a:rPr lang="en-CA" sz="1400" dirty="0">
                          <a:effectLst/>
                          <a:latin typeface="Calibri"/>
                          <a:ea typeface="Calibri"/>
                          <a:cs typeface="Times New Roman"/>
                        </a:rPr>
                        <a:t>I,         , being at least 18 years of age, and having been informed by a physician or a nurse practitioner that I have a grievous and irremediable medical condition and am experiencing suffering; make a voluntary request to be assessed by two independent practitioners in order to determine my eligibility for medical assistance in dying, knowing I may change my mind at any time.  I understand my health information will be collected, used, and disclosed for medical assistance in dying eligibility purposes.  </a:t>
                      </a:r>
                      <a:endParaRPr lang="en-US" sz="1200" dirty="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93343">
                <a:tc gridSpan="8">
                  <a:txBody>
                    <a:bodyPr/>
                    <a:lstStyle/>
                    <a:p>
                      <a:pPr marL="0" marR="0">
                        <a:spcBef>
                          <a:spcPts val="0"/>
                        </a:spcBef>
                        <a:spcAft>
                          <a:spcPts val="0"/>
                        </a:spcAft>
                      </a:pPr>
                      <a:r>
                        <a:rPr lang="en-CA" sz="1400" b="1" dirty="0">
                          <a:effectLst/>
                          <a:latin typeface="Calibri"/>
                          <a:ea typeface="Calibri"/>
                          <a:cs typeface="Times New Roman"/>
                        </a:rPr>
                        <a:t>PATIENT SIGNATURE: </a:t>
                      </a:r>
                      <a:r>
                        <a:rPr lang="en-CA" sz="1200" dirty="0">
                          <a:effectLst/>
                          <a:latin typeface="Calibri"/>
                          <a:ea typeface="Calibri"/>
                          <a:cs typeface="Times New Roman"/>
                        </a:rPr>
                        <a:t>The witness must directly observe the patient or proxy physically sign the document.  </a:t>
                      </a:r>
                      <a:endParaRPr lang="en-US" sz="1200" dirty="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81168">
                <a:tc gridSpan="3">
                  <a:txBody>
                    <a:bodyPr/>
                    <a:lstStyle/>
                    <a:p>
                      <a:pPr marL="0" marR="0">
                        <a:spcBef>
                          <a:spcPts val="0"/>
                        </a:spcBef>
                        <a:spcAft>
                          <a:spcPts val="0"/>
                        </a:spcAft>
                      </a:pPr>
                      <a:r>
                        <a:rPr lang="en-CA" sz="1200">
                          <a:effectLst/>
                          <a:latin typeface="Calibri"/>
                          <a:ea typeface="Calibri"/>
                          <a:cs typeface="Times New Roman"/>
                        </a:rPr>
                        <a:t>Print Patient’s Name:</a:t>
                      </a:r>
                      <a:endParaRPr lang="en-US" sz="1200">
                        <a:effectLst/>
                        <a:latin typeface="Calibri"/>
                        <a:ea typeface="Calibri"/>
                        <a:cs typeface="Times New Roman"/>
                      </a:endParaRPr>
                    </a:p>
                    <a:p>
                      <a:pPr marL="0" marR="0">
                        <a:spcBef>
                          <a:spcPts val="0"/>
                        </a:spcBef>
                        <a:spcAft>
                          <a:spcPts val="0"/>
                        </a:spcAft>
                      </a:pPr>
                      <a:r>
                        <a:rPr lang="en-CA" sz="1200">
                          <a:effectLst/>
                          <a:latin typeface="Calibri"/>
                          <a:ea typeface="Calibri"/>
                          <a:cs typeface="Times New Roman"/>
                        </a:rPr>
                        <a:t> </a:t>
                      </a:r>
                      <a:endParaRPr lang="en-US" sz="120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spcBef>
                          <a:spcPts val="0"/>
                        </a:spcBef>
                        <a:spcAft>
                          <a:spcPts val="0"/>
                        </a:spcAft>
                      </a:pPr>
                      <a:r>
                        <a:rPr lang="en-CA" sz="1200">
                          <a:effectLst/>
                          <a:latin typeface="Calibri"/>
                          <a:ea typeface="Calibri"/>
                          <a:cs typeface="Times New Roman"/>
                        </a:rPr>
                        <a:t>Patient’s Signature: </a:t>
                      </a:r>
                      <a:endParaRPr lang="en-US" sz="120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CA" sz="1200">
                          <a:effectLst/>
                          <a:latin typeface="Calibri"/>
                          <a:ea typeface="Calibri"/>
                          <a:cs typeface="Times New Roman"/>
                        </a:rPr>
                        <a:t>Date Signed (yyyy-mm-dd):</a:t>
                      </a:r>
                      <a:endParaRPr lang="en-US" sz="1200">
                        <a:effectLst/>
                        <a:latin typeface="Calibri"/>
                        <a:ea typeface="Calibri"/>
                        <a:cs typeface="Times New Roman"/>
                      </a:endParaRPr>
                    </a:p>
                    <a:p>
                      <a:pPr marL="0" marR="0">
                        <a:spcBef>
                          <a:spcPts val="0"/>
                        </a:spcBef>
                        <a:spcAft>
                          <a:spcPts val="0"/>
                        </a:spcAft>
                      </a:pPr>
                      <a:r>
                        <a:rPr lang="en-CA" sz="1200">
                          <a:effectLst/>
                          <a:latin typeface="Calibri"/>
                          <a:ea typeface="Calibri"/>
                          <a:cs typeface="Times New Roman"/>
                        </a:rPr>
                        <a:t> </a:t>
                      </a:r>
                      <a:endParaRPr lang="en-US" sz="120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3343">
                <a:tc gridSpan="8">
                  <a:txBody>
                    <a:bodyPr/>
                    <a:lstStyle/>
                    <a:p>
                      <a:pPr marL="0" marR="0">
                        <a:spcBef>
                          <a:spcPts val="0"/>
                        </a:spcBef>
                        <a:spcAft>
                          <a:spcPts val="0"/>
                        </a:spcAft>
                      </a:pPr>
                      <a:r>
                        <a:rPr lang="en-CA" sz="1400" b="1">
                          <a:effectLst/>
                          <a:latin typeface="Calibri"/>
                          <a:ea typeface="Calibri"/>
                          <a:cs typeface="Times New Roman"/>
                        </a:rPr>
                        <a:t>PROXY INFORMATION: </a:t>
                      </a:r>
                      <a:r>
                        <a:rPr lang="en-CA" sz="1200">
                          <a:effectLst/>
                          <a:latin typeface="Calibri"/>
                          <a:ea typeface="Calibri"/>
                          <a:cs typeface="Times New Roman"/>
                        </a:rPr>
                        <a:t>The witness must directly observe the patient or proxy physically sign the document.  </a:t>
                      </a:r>
                      <a:endParaRPr lang="en-US" sz="120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1015049">
                <a:tc gridSpan="8">
                  <a:txBody>
                    <a:bodyPr/>
                    <a:lstStyle/>
                    <a:p>
                      <a:pPr marL="0" marR="0">
                        <a:spcBef>
                          <a:spcPts val="0"/>
                        </a:spcBef>
                        <a:spcAft>
                          <a:spcPts val="0"/>
                        </a:spcAft>
                      </a:pPr>
                      <a:br>
                        <a:rPr lang="en-CA" sz="1200" dirty="0">
                          <a:effectLst/>
                          <a:latin typeface="Calibri"/>
                          <a:ea typeface="Calibri"/>
                          <a:cs typeface="Times New Roman"/>
                        </a:rPr>
                      </a:br>
                      <a:r>
                        <a:rPr lang="en-CA" sz="1200" b="1" dirty="0">
                          <a:effectLst/>
                          <a:latin typeface="Calibri"/>
                          <a:ea typeface="Calibri"/>
                          <a:cs typeface="Times New Roman"/>
                        </a:rPr>
                        <a:t>Proxy Declaration: </a:t>
                      </a:r>
                      <a:r>
                        <a:rPr lang="en-CA" sz="1200" dirty="0">
                          <a:effectLst/>
                          <a:latin typeface="Calibri"/>
                          <a:ea typeface="Calibri"/>
                          <a:cs typeface="Times New Roman"/>
                        </a:rPr>
                        <a:t>If the patient </a:t>
                      </a:r>
                      <a:r>
                        <a:rPr lang="en-CA" sz="1200" b="1" dirty="0">
                          <a:effectLst/>
                          <a:latin typeface="Calibri"/>
                          <a:ea typeface="Calibri"/>
                          <a:cs typeface="Times New Roman"/>
                        </a:rPr>
                        <a:t>is physically unable to sign</a:t>
                      </a:r>
                      <a:r>
                        <a:rPr lang="en-CA" sz="1200" dirty="0">
                          <a:effectLst/>
                          <a:latin typeface="Calibri"/>
                          <a:ea typeface="Calibri"/>
                          <a:cs typeface="Times New Roman"/>
                        </a:rPr>
                        <a:t>, a proxy can sign on the patient’s express direction and in the patient’s presence.  The proxy cannot be the listed witness, must be at least 18 years old, must understand the nature of the request for medical assistance in dying, and must not know or believe they are a beneficiary under the will of the patient, or a recipient in any other way of a financial or other material benefit resulting from the patient’s death.   Must be signed in front of the patient and the independent witness.</a:t>
                      </a:r>
                      <a:endParaRPr lang="en-US" sz="1200" dirty="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44008">
                <a:tc gridSpan="4">
                  <a:txBody>
                    <a:bodyPr/>
                    <a:lstStyle/>
                    <a:p>
                      <a:pPr marL="0" marR="0">
                        <a:spcBef>
                          <a:spcPts val="0"/>
                        </a:spcBef>
                        <a:spcAft>
                          <a:spcPts val="0"/>
                        </a:spcAft>
                      </a:pPr>
                      <a:r>
                        <a:rPr lang="en-CA" sz="1200" dirty="0">
                          <a:effectLst/>
                          <a:latin typeface="Calibri"/>
                          <a:ea typeface="Calibri"/>
                          <a:cs typeface="Times New Roman"/>
                        </a:rPr>
                        <a:t>Print Proxy’s Name:</a:t>
                      </a:r>
                      <a:endParaRPr lang="en-US" sz="1200" dirty="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CA" sz="1200" dirty="0">
                          <a:effectLst/>
                          <a:latin typeface="Calibri"/>
                          <a:ea typeface="Calibri"/>
                          <a:cs typeface="Times New Roman"/>
                        </a:rPr>
                        <a:t>Proxy’s Signature:</a:t>
                      </a:r>
                      <a:endParaRPr lang="en-US" sz="1200" dirty="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spcBef>
                          <a:spcPts val="0"/>
                        </a:spcBef>
                        <a:spcAft>
                          <a:spcPts val="0"/>
                        </a:spcAft>
                      </a:pPr>
                      <a:r>
                        <a:rPr lang="en-CA" sz="1200" dirty="0">
                          <a:effectLst/>
                          <a:latin typeface="Calibri"/>
                          <a:ea typeface="Calibri"/>
                          <a:cs typeface="Times New Roman"/>
                        </a:rPr>
                        <a:t>Date Signed (</a:t>
                      </a:r>
                      <a:r>
                        <a:rPr lang="en-CA" sz="1200" dirty="0" err="1">
                          <a:effectLst/>
                          <a:latin typeface="Calibri"/>
                          <a:ea typeface="Calibri"/>
                          <a:cs typeface="Times New Roman"/>
                        </a:rPr>
                        <a:t>yyyy</a:t>
                      </a:r>
                      <a:r>
                        <a:rPr lang="en-CA" sz="1200" dirty="0">
                          <a:effectLst/>
                          <a:latin typeface="Calibri"/>
                          <a:ea typeface="Calibri"/>
                          <a:cs typeface="Times New Roman"/>
                        </a:rPr>
                        <a:t>-mm-</a:t>
                      </a:r>
                      <a:r>
                        <a:rPr lang="en-CA" sz="1200" dirty="0" err="1">
                          <a:effectLst/>
                          <a:latin typeface="Calibri"/>
                          <a:ea typeface="Calibri"/>
                          <a:cs typeface="Times New Roman"/>
                        </a:rPr>
                        <a:t>dd</a:t>
                      </a:r>
                      <a:r>
                        <a:rPr lang="en-CA" sz="1200" dirty="0">
                          <a:effectLst/>
                          <a:latin typeface="Calibri"/>
                          <a:ea typeface="Calibri"/>
                          <a:cs typeface="Times New Roman"/>
                        </a:rPr>
                        <a:t>):</a:t>
                      </a:r>
                      <a:endParaRPr lang="en-US" sz="1200" dirty="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228600">
                <a:tc gridSpan="5">
                  <a:txBody>
                    <a:bodyPr/>
                    <a:lstStyle/>
                    <a:p>
                      <a:pPr marL="0" marR="0">
                        <a:spcBef>
                          <a:spcPts val="0"/>
                        </a:spcBef>
                        <a:spcAft>
                          <a:spcPts val="0"/>
                        </a:spcAft>
                      </a:pPr>
                      <a:r>
                        <a:rPr lang="en-CA" sz="1200" dirty="0">
                          <a:effectLst/>
                          <a:latin typeface="Calibri"/>
                          <a:ea typeface="Calibri"/>
                          <a:cs typeface="Times New Roman"/>
                        </a:rPr>
                        <a:t>Proxy’s Home Address (Street, City, Province, Postal Code):</a:t>
                      </a:r>
                      <a:endParaRPr lang="en-US" sz="1200" dirty="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spcBef>
                          <a:spcPts val="0"/>
                        </a:spcBef>
                        <a:spcAft>
                          <a:spcPts val="0"/>
                        </a:spcAft>
                      </a:pPr>
                      <a:r>
                        <a:rPr lang="en-CA" sz="1200" dirty="0">
                          <a:effectLst/>
                          <a:latin typeface="Calibri"/>
                          <a:ea typeface="Calibri"/>
                          <a:cs typeface="Times New Roman"/>
                        </a:rPr>
                        <a:t>Phone Number:</a:t>
                      </a:r>
                      <a:endParaRPr lang="en-US" sz="1200" dirty="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93343">
                <a:tc gridSpan="8">
                  <a:txBody>
                    <a:bodyPr/>
                    <a:lstStyle/>
                    <a:p>
                      <a:pPr marL="0" marR="0">
                        <a:spcBef>
                          <a:spcPts val="0"/>
                        </a:spcBef>
                        <a:spcAft>
                          <a:spcPts val="0"/>
                        </a:spcAft>
                      </a:pPr>
                      <a:r>
                        <a:rPr lang="en-CA" sz="1400" b="1" dirty="0">
                          <a:effectLst/>
                          <a:latin typeface="Calibri"/>
                          <a:ea typeface="Calibri"/>
                          <a:cs typeface="Times New Roman"/>
                        </a:rPr>
                        <a:t>WITNESS INFORMATION: </a:t>
                      </a:r>
                      <a:r>
                        <a:rPr lang="en-CA" sz="1200" dirty="0">
                          <a:effectLst/>
                          <a:latin typeface="Calibri"/>
                          <a:ea typeface="Calibri"/>
                          <a:cs typeface="Times New Roman"/>
                        </a:rPr>
                        <a:t>The witness must directly observe the patient or proxy physically sign the document.  </a:t>
                      </a:r>
                      <a:endParaRPr lang="en-US" sz="1200" dirty="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845873">
                <a:tc gridSpan="8">
                  <a:txBody>
                    <a:bodyPr/>
                    <a:lstStyle/>
                    <a:p>
                      <a:pPr marL="0" marR="0">
                        <a:spcBef>
                          <a:spcPts val="0"/>
                        </a:spcBef>
                        <a:spcAft>
                          <a:spcPts val="0"/>
                        </a:spcAft>
                      </a:pPr>
                      <a:r>
                        <a:rPr lang="en-CA" sz="1200" dirty="0">
                          <a:effectLst/>
                          <a:latin typeface="Calibri"/>
                          <a:ea typeface="Calibri"/>
                          <a:cs typeface="Times New Roman"/>
                        </a:rPr>
                        <a:t>The patient is personally known to me or has provided proof of identify.  I am at least 18 years of age and I understand the nature of the request for medical assistance in dying.  I do not know or believe that I am a beneficiary under the will of the patient or a recipient in any other way of a financial or other material benefit resulting from the patient’s death.  I am not an owner or operator of a health care facility where the patient is receiving treatment or of a facility in which the patient resides.  The patient or proxy has signed this request in my presence on the date following the signature.</a:t>
                      </a:r>
                      <a:endParaRPr lang="en-US" sz="1200" dirty="0">
                        <a:effectLst/>
                        <a:latin typeface="Calibri"/>
                        <a:ea typeface="Calibri"/>
                        <a:cs typeface="Times New Roman"/>
                      </a:endParaRPr>
                    </a:p>
                  </a:txBody>
                  <a:tcPr marL="45068" marR="45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251928">
                <a:tc gridSpan="2">
                  <a:txBody>
                    <a:bodyPr/>
                    <a:lstStyle/>
                    <a:p>
                      <a:pPr marL="0" marR="0">
                        <a:spcBef>
                          <a:spcPts val="0"/>
                        </a:spcBef>
                        <a:spcAft>
                          <a:spcPts val="0"/>
                        </a:spcAft>
                      </a:pPr>
                      <a:r>
                        <a:rPr lang="en-CA" sz="1200" dirty="0">
                          <a:effectLst/>
                          <a:latin typeface="Calibri"/>
                          <a:ea typeface="Calibri"/>
                          <a:cs typeface="Times New Roman"/>
                        </a:rPr>
                        <a:t>Print Witness’s Name:</a:t>
                      </a:r>
                      <a:endParaRPr lang="en-US" sz="1200" dirty="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marL="0" marR="0">
                        <a:spcBef>
                          <a:spcPts val="0"/>
                        </a:spcBef>
                        <a:spcAft>
                          <a:spcPts val="0"/>
                        </a:spcAft>
                      </a:pPr>
                      <a:r>
                        <a:rPr lang="en-CA" sz="1200" dirty="0">
                          <a:effectLst/>
                          <a:latin typeface="Calibri"/>
                          <a:ea typeface="Calibri"/>
                          <a:cs typeface="Times New Roman"/>
                        </a:rPr>
                        <a:t>Witness’s Signature:</a:t>
                      </a:r>
                      <a:endParaRPr lang="en-US" sz="1200" dirty="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spcBef>
                          <a:spcPts val="0"/>
                        </a:spcBef>
                        <a:spcAft>
                          <a:spcPts val="0"/>
                        </a:spcAft>
                      </a:pPr>
                      <a:r>
                        <a:rPr lang="en-CA" sz="1200" dirty="0">
                          <a:effectLst/>
                          <a:latin typeface="Calibri"/>
                          <a:ea typeface="Calibri"/>
                          <a:cs typeface="Times New Roman"/>
                        </a:rPr>
                        <a:t>Date Signed (</a:t>
                      </a:r>
                      <a:r>
                        <a:rPr lang="en-CA" sz="1200" dirty="0" err="1">
                          <a:effectLst/>
                          <a:latin typeface="Calibri"/>
                          <a:ea typeface="Calibri"/>
                          <a:cs typeface="Times New Roman"/>
                        </a:rPr>
                        <a:t>yyyy</a:t>
                      </a:r>
                      <a:r>
                        <a:rPr lang="en-CA" sz="1200" dirty="0">
                          <a:effectLst/>
                          <a:latin typeface="Calibri"/>
                          <a:ea typeface="Calibri"/>
                          <a:cs typeface="Times New Roman"/>
                        </a:rPr>
                        <a:t>-mm-</a:t>
                      </a:r>
                      <a:r>
                        <a:rPr lang="en-CA" sz="1200" dirty="0" err="1">
                          <a:effectLst/>
                          <a:latin typeface="Calibri"/>
                          <a:ea typeface="Calibri"/>
                          <a:cs typeface="Times New Roman"/>
                        </a:rPr>
                        <a:t>dd</a:t>
                      </a:r>
                      <a:r>
                        <a:rPr lang="en-CA" sz="1200" dirty="0">
                          <a:effectLst/>
                          <a:latin typeface="Calibri"/>
                          <a:ea typeface="Calibri"/>
                          <a:cs typeface="Times New Roman"/>
                        </a:rPr>
                        <a:t>):</a:t>
                      </a:r>
                      <a:endParaRPr lang="en-US" sz="1200" dirty="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5"/>
                  </a:ext>
                </a:extLst>
              </a:tr>
              <a:tr h="381168">
                <a:tc gridSpan="6">
                  <a:txBody>
                    <a:bodyPr/>
                    <a:lstStyle/>
                    <a:p>
                      <a:pPr marL="0" marR="0">
                        <a:spcBef>
                          <a:spcPts val="0"/>
                        </a:spcBef>
                        <a:spcAft>
                          <a:spcPts val="0"/>
                        </a:spcAft>
                      </a:pPr>
                      <a:r>
                        <a:rPr lang="en-CA" sz="1200" dirty="0">
                          <a:effectLst/>
                          <a:latin typeface="Calibri"/>
                          <a:ea typeface="Calibri"/>
                          <a:cs typeface="Times New Roman"/>
                        </a:rPr>
                        <a:t>Witness’s Address (Street, City, Province, Postal Code):</a:t>
                      </a:r>
                      <a:endParaRPr lang="en-US" sz="1200" dirty="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spcBef>
                          <a:spcPts val="0"/>
                        </a:spcBef>
                        <a:spcAft>
                          <a:spcPts val="0"/>
                        </a:spcAft>
                      </a:pPr>
                      <a:r>
                        <a:rPr lang="en-CA" sz="1200" dirty="0">
                          <a:effectLst/>
                          <a:latin typeface="Calibri"/>
                          <a:ea typeface="Calibri"/>
                          <a:cs typeface="Times New Roman"/>
                        </a:rPr>
                        <a:t>Phone Number:</a:t>
                      </a:r>
                      <a:endParaRPr lang="en-US" sz="1200" dirty="0">
                        <a:effectLst/>
                        <a:latin typeface="Calibri"/>
                        <a:ea typeface="Calibri"/>
                        <a:cs typeface="Times New Roman"/>
                      </a:endParaRPr>
                    </a:p>
                  </a:txBody>
                  <a:tcPr marL="45068" marR="45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223771054"/>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467" y="152400"/>
            <a:ext cx="8229600" cy="1143000"/>
          </a:xfrm>
        </p:spPr>
        <p:txBody>
          <a:bodyPr/>
          <a:lstStyle/>
          <a:p>
            <a:r>
              <a:rPr lang="en-US" dirty="0"/>
              <a:t>Assessments of eligibility</a:t>
            </a:r>
          </a:p>
        </p:txBody>
      </p:sp>
      <p:sp>
        <p:nvSpPr>
          <p:cNvPr id="3" name="Content Placeholder 2"/>
          <p:cNvSpPr>
            <a:spLocks noGrp="1"/>
          </p:cNvSpPr>
          <p:nvPr>
            <p:ph idx="1"/>
          </p:nvPr>
        </p:nvSpPr>
        <p:spPr>
          <a:xfrm>
            <a:off x="7088" y="1295400"/>
            <a:ext cx="9032358" cy="5181600"/>
          </a:xfrm>
        </p:spPr>
        <p:txBody>
          <a:bodyPr>
            <a:noAutofit/>
          </a:bodyPr>
          <a:lstStyle/>
          <a:p>
            <a:r>
              <a:rPr lang="en-US" sz="2400" dirty="0"/>
              <a:t>Two independent practitioners have to agree that the patient is eligible for MAID, either under track I (RFND), or under track II, (not RFND).</a:t>
            </a:r>
          </a:p>
          <a:p>
            <a:pPr lvl="1"/>
            <a:r>
              <a:rPr lang="en-US" sz="2000" dirty="0"/>
              <a:t>The patient needs to be making a capable, well-informed, voluntary, and stable request about medical assistance in dying. </a:t>
            </a:r>
          </a:p>
          <a:p>
            <a:pPr lvl="1"/>
            <a:r>
              <a:rPr lang="en-US" sz="2000" dirty="0"/>
              <a:t>Assessment of eligibility might be straightforward and require only one visit, or it might require a number of visits when eligibility is borderline. </a:t>
            </a:r>
          </a:p>
          <a:p>
            <a:pPr lvl="1"/>
            <a:r>
              <a:rPr lang="en-US" sz="2000" dirty="0"/>
              <a:t>Assessors might involve others such as OT, SW, psychologist or psychiatrist in deciding whether a person has capacity to make this end of life decisions.</a:t>
            </a:r>
          </a:p>
          <a:p>
            <a:r>
              <a:rPr lang="en-US" sz="2400" dirty="0"/>
              <a:t>If a patient is not found to be eligible by one or both assessors, another assessment might be requested by the patient. In some situations of unclear eligibility there might be a special meeting called between assessors to discuss further actions related to eligibility.</a:t>
            </a:r>
          </a:p>
        </p:txBody>
      </p:sp>
    </p:spTree>
    <p:extLst>
      <p:ext uri="{BB962C8B-B14F-4D97-AF65-F5344CB8AC3E}">
        <p14:creationId xmlns:p14="http://schemas.microsoft.com/office/powerpoint/2010/main" val="306343694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264" y="76200"/>
            <a:ext cx="8229600" cy="1143000"/>
          </a:xfrm>
        </p:spPr>
        <p:txBody>
          <a:bodyPr/>
          <a:lstStyle/>
          <a:p>
            <a:r>
              <a:rPr lang="en-CA" dirty="0"/>
              <a:t>Preparation for MAID</a:t>
            </a:r>
          </a:p>
        </p:txBody>
      </p:sp>
      <p:sp>
        <p:nvSpPr>
          <p:cNvPr id="3" name="Content Placeholder 2"/>
          <p:cNvSpPr>
            <a:spLocks noGrp="1"/>
          </p:cNvSpPr>
          <p:nvPr>
            <p:ph idx="1"/>
          </p:nvPr>
        </p:nvSpPr>
        <p:spPr>
          <a:xfrm>
            <a:off x="162464" y="1219200"/>
            <a:ext cx="8905336" cy="5334000"/>
          </a:xfrm>
        </p:spPr>
        <p:txBody>
          <a:bodyPr>
            <a:noAutofit/>
          </a:bodyPr>
          <a:lstStyle/>
          <a:p>
            <a:r>
              <a:rPr lang="en-US" sz="2800" dirty="0"/>
              <a:t>Further discussion about patient and family wishes. </a:t>
            </a:r>
          </a:p>
          <a:p>
            <a:pPr lvl="1"/>
            <a:r>
              <a:rPr lang="en-US" dirty="0"/>
              <a:t>Timing, location, and transfers</a:t>
            </a:r>
          </a:p>
          <a:p>
            <a:pPr lvl="1"/>
            <a:r>
              <a:rPr lang="en-US" dirty="0"/>
              <a:t>Practical details: oxygen/ transportation/meds</a:t>
            </a:r>
          </a:p>
          <a:p>
            <a:pPr lvl="2"/>
            <a:r>
              <a:rPr lang="en-US" dirty="0"/>
              <a:t>What is important to the patient? </a:t>
            </a:r>
          </a:p>
          <a:p>
            <a:pPr lvl="2"/>
            <a:r>
              <a:rPr lang="en-US" dirty="0"/>
              <a:t>Family/friends/pets involvement</a:t>
            </a:r>
          </a:p>
          <a:p>
            <a:pPr lvl="2"/>
            <a:r>
              <a:rPr lang="en-US" dirty="0"/>
              <a:t>Rituals/music/ faith/ cultural considerations</a:t>
            </a:r>
          </a:p>
          <a:p>
            <a:pPr lvl="2"/>
            <a:r>
              <a:rPr lang="en-US" dirty="0"/>
              <a:t>Special requests</a:t>
            </a:r>
          </a:p>
          <a:p>
            <a:pPr lvl="1"/>
            <a:r>
              <a:rPr lang="en-US" dirty="0"/>
              <a:t>Consider advance consent arrangement if likely to lose capacity and MAID provision wished in the near future</a:t>
            </a:r>
          </a:p>
          <a:p>
            <a:r>
              <a:rPr lang="en-US" sz="2800" dirty="0"/>
              <a:t>Privacy-chart as usual</a:t>
            </a:r>
            <a:endParaRPr lang="en-CA" sz="2800" dirty="0"/>
          </a:p>
        </p:txBody>
      </p:sp>
    </p:spTree>
    <p:extLst>
      <p:ext uri="{BB962C8B-B14F-4D97-AF65-F5344CB8AC3E}">
        <p14:creationId xmlns:p14="http://schemas.microsoft.com/office/powerpoint/2010/main" val="13960904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56271"/>
          <a:ext cx="9143999" cy="6663137"/>
        </p:xfrm>
        <a:graphic>
          <a:graphicData uri="http://schemas.openxmlformats.org/drawingml/2006/table">
            <a:tbl>
              <a:tblPr firstRow="1" firstCol="1" bandRow="1"/>
              <a:tblGrid>
                <a:gridCol w="1892522">
                  <a:extLst>
                    <a:ext uri="{9D8B030D-6E8A-4147-A177-3AD203B41FA5}">
                      <a16:colId xmlns:a16="http://schemas.microsoft.com/office/drawing/2014/main" val="20000"/>
                    </a:ext>
                  </a:extLst>
                </a:gridCol>
                <a:gridCol w="858769">
                  <a:extLst>
                    <a:ext uri="{9D8B030D-6E8A-4147-A177-3AD203B41FA5}">
                      <a16:colId xmlns:a16="http://schemas.microsoft.com/office/drawing/2014/main" val="20001"/>
                    </a:ext>
                  </a:extLst>
                </a:gridCol>
                <a:gridCol w="566443">
                  <a:extLst>
                    <a:ext uri="{9D8B030D-6E8A-4147-A177-3AD203B41FA5}">
                      <a16:colId xmlns:a16="http://schemas.microsoft.com/office/drawing/2014/main" val="20002"/>
                    </a:ext>
                  </a:extLst>
                </a:gridCol>
                <a:gridCol w="295264">
                  <a:extLst>
                    <a:ext uri="{9D8B030D-6E8A-4147-A177-3AD203B41FA5}">
                      <a16:colId xmlns:a16="http://schemas.microsoft.com/office/drawing/2014/main" val="20003"/>
                    </a:ext>
                  </a:extLst>
                </a:gridCol>
                <a:gridCol w="707298">
                  <a:extLst>
                    <a:ext uri="{9D8B030D-6E8A-4147-A177-3AD203B41FA5}">
                      <a16:colId xmlns:a16="http://schemas.microsoft.com/office/drawing/2014/main" val="20004"/>
                    </a:ext>
                  </a:extLst>
                </a:gridCol>
                <a:gridCol w="615845">
                  <a:extLst>
                    <a:ext uri="{9D8B030D-6E8A-4147-A177-3AD203B41FA5}">
                      <a16:colId xmlns:a16="http://schemas.microsoft.com/office/drawing/2014/main" val="20005"/>
                    </a:ext>
                  </a:extLst>
                </a:gridCol>
                <a:gridCol w="4207858">
                  <a:extLst>
                    <a:ext uri="{9D8B030D-6E8A-4147-A177-3AD203B41FA5}">
                      <a16:colId xmlns:a16="http://schemas.microsoft.com/office/drawing/2014/main" val="20006"/>
                    </a:ext>
                  </a:extLst>
                </a:gridCol>
              </a:tblGrid>
              <a:tr h="227779">
                <a:tc gridSpan="7">
                  <a:txBody>
                    <a:bodyPr/>
                    <a:lstStyle/>
                    <a:p>
                      <a:pPr marL="0" marR="0">
                        <a:spcBef>
                          <a:spcPts val="0"/>
                        </a:spcBef>
                        <a:spcAft>
                          <a:spcPts val="0"/>
                        </a:spcAft>
                      </a:pPr>
                      <a:r>
                        <a:rPr lang="en-CA" sz="1400" b="1" dirty="0">
                          <a:effectLst/>
                          <a:latin typeface="Calibri"/>
                          <a:ea typeface="Calibri"/>
                          <a:cs typeface="Times New Roman"/>
                        </a:rPr>
                        <a:t>PATIENT INFORMATION (Advance Consent Arrangement Form-ACA)</a:t>
                      </a:r>
                      <a:endParaRPr lang="en-US" sz="1400" dirty="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0762">
                <a:tc gridSpan="5">
                  <a:txBody>
                    <a:bodyPr/>
                    <a:lstStyle/>
                    <a:p>
                      <a:pPr marL="0" marR="0">
                        <a:spcBef>
                          <a:spcPts val="0"/>
                        </a:spcBef>
                        <a:spcAft>
                          <a:spcPts val="0"/>
                        </a:spcAft>
                      </a:pPr>
                      <a:r>
                        <a:rPr lang="en-CA" sz="1400" dirty="0">
                          <a:effectLst/>
                          <a:latin typeface="Calibri"/>
                          <a:ea typeface="Calibri"/>
                          <a:cs typeface="Times New Roman"/>
                        </a:rPr>
                        <a:t>Name (Last, First, Middle):</a:t>
                      </a:r>
                      <a:endParaRPr lang="en-US" sz="1400" dirty="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spcBef>
                          <a:spcPts val="0"/>
                        </a:spcBef>
                        <a:spcAft>
                          <a:spcPts val="0"/>
                        </a:spcAft>
                      </a:pPr>
                      <a:r>
                        <a:rPr lang="en-CA" sz="1400" dirty="0">
                          <a:effectLst/>
                          <a:latin typeface="Calibri"/>
                          <a:ea typeface="Calibri"/>
                          <a:cs typeface="Times New Roman"/>
                        </a:rPr>
                        <a:t>Phone Number:</a:t>
                      </a:r>
                      <a:endParaRPr lang="en-US" sz="1400" dirty="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618259">
                <a:tc gridSpan="2">
                  <a:txBody>
                    <a:bodyPr/>
                    <a:lstStyle/>
                    <a:p>
                      <a:pPr marL="0" marR="0">
                        <a:spcBef>
                          <a:spcPts val="0"/>
                        </a:spcBef>
                        <a:spcAft>
                          <a:spcPts val="0"/>
                        </a:spcAft>
                      </a:pPr>
                      <a:r>
                        <a:rPr lang="en-CA" sz="1400">
                          <a:effectLst/>
                          <a:latin typeface="Calibri"/>
                          <a:ea typeface="Calibri"/>
                          <a:cs typeface="Times New Roman"/>
                        </a:rPr>
                        <a:t>DOB (mmmm d, yyyy):</a:t>
                      </a:r>
                      <a:endParaRPr lang="en-US" sz="140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nSpc>
                          <a:spcPct val="115000"/>
                        </a:lnSpc>
                        <a:spcBef>
                          <a:spcPts val="0"/>
                        </a:spcBef>
                        <a:spcAft>
                          <a:spcPts val="0"/>
                        </a:spcAft>
                      </a:pPr>
                      <a:r>
                        <a:rPr lang="en-CA" sz="1400" dirty="0">
                          <a:effectLst/>
                          <a:latin typeface="Calibri"/>
                          <a:ea typeface="Calibri"/>
                          <a:cs typeface="Times New Roman"/>
                        </a:rPr>
                        <a:t>HSN:</a:t>
                      </a:r>
                      <a:endParaRPr lang="en-US" sz="1400" dirty="0">
                        <a:effectLst/>
                        <a:latin typeface="Calibri"/>
                        <a:ea typeface="Calibri"/>
                        <a:cs typeface="Times New Roman"/>
                      </a:endParaRPr>
                    </a:p>
                    <a:p>
                      <a:pPr marL="0" marR="0">
                        <a:spcBef>
                          <a:spcPts val="0"/>
                        </a:spcBef>
                        <a:spcAft>
                          <a:spcPts val="0"/>
                        </a:spcAft>
                      </a:pPr>
                      <a:r>
                        <a:rPr lang="en-CA" sz="1400" dirty="0">
                          <a:effectLst/>
                          <a:latin typeface="Calibri"/>
                          <a:ea typeface="Calibri"/>
                          <a:cs typeface="Times New Roman"/>
                        </a:rPr>
                        <a:t>Province of Issue:  </a:t>
                      </a:r>
                      <a:endParaRPr lang="en-US" sz="1400" dirty="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0"/>
                        </a:spcAft>
                      </a:pPr>
                      <a:r>
                        <a:rPr lang="en-CA" sz="1400">
                          <a:effectLst/>
                          <a:latin typeface="Calibri"/>
                          <a:ea typeface="Calibri"/>
                          <a:cs typeface="Times New Roman"/>
                        </a:rPr>
                        <a:t>Gender</a:t>
                      </a:r>
                      <a:r>
                        <a:rPr lang="en-CA" sz="1400">
                          <a:effectLst/>
                          <a:latin typeface="Calibri"/>
                          <a:ea typeface="Calibri"/>
                          <a:cs typeface="Calibri"/>
                        </a:rPr>
                        <a:t>:        </a:t>
                      </a:r>
                      <a:r>
                        <a:rPr lang="en-US" sz="1400">
                          <a:effectLst/>
                          <a:latin typeface="MS Gothic"/>
                          <a:ea typeface="Calibri"/>
                          <a:cs typeface="MS Gothic"/>
                        </a:rPr>
                        <a:t>☐</a:t>
                      </a:r>
                      <a:r>
                        <a:rPr lang="en-US" sz="1400">
                          <a:effectLst/>
                          <a:latin typeface="Calibri"/>
                          <a:ea typeface="MS Gothic"/>
                          <a:cs typeface="Calibri"/>
                        </a:rPr>
                        <a:t> </a:t>
                      </a:r>
                      <a:r>
                        <a:rPr lang="en-CA" sz="1400">
                          <a:effectLst/>
                          <a:latin typeface="Calibri"/>
                          <a:ea typeface="Calibri"/>
                          <a:cs typeface="Calibri"/>
                        </a:rPr>
                        <a:t>Prefer not to disclose</a:t>
                      </a:r>
                      <a:endParaRPr lang="en-US" sz="1400">
                        <a:effectLst/>
                        <a:latin typeface="Calibri"/>
                        <a:ea typeface="Calibri"/>
                        <a:cs typeface="Times New Roman"/>
                      </a:endParaRPr>
                    </a:p>
                    <a:p>
                      <a:pPr marL="0" marR="0">
                        <a:spcBef>
                          <a:spcPts val="0"/>
                        </a:spcBef>
                        <a:spcAft>
                          <a:spcPts val="0"/>
                        </a:spcAft>
                      </a:pPr>
                      <a:r>
                        <a:rPr lang="en-US" sz="1400">
                          <a:effectLst/>
                          <a:latin typeface="MS Gothic"/>
                          <a:ea typeface="Calibri"/>
                          <a:cs typeface="MS Gothic"/>
                        </a:rPr>
                        <a:t>☐</a:t>
                      </a:r>
                      <a:r>
                        <a:rPr lang="en-US" sz="1400">
                          <a:effectLst/>
                          <a:latin typeface="Calibri"/>
                          <a:ea typeface="MS Gothic"/>
                          <a:cs typeface="Calibri"/>
                        </a:rPr>
                        <a:t> </a:t>
                      </a:r>
                      <a:r>
                        <a:rPr lang="en-CA" sz="1400">
                          <a:effectLst/>
                          <a:latin typeface="Calibri"/>
                          <a:ea typeface="Calibri"/>
                          <a:cs typeface="Calibri"/>
                        </a:rPr>
                        <a:t>Female         </a:t>
                      </a:r>
                      <a:r>
                        <a:rPr lang="en-US" sz="1400">
                          <a:effectLst/>
                          <a:latin typeface="MS Gothic"/>
                          <a:ea typeface="Calibri"/>
                          <a:cs typeface="MS Gothic"/>
                        </a:rPr>
                        <a:t>☐</a:t>
                      </a:r>
                      <a:r>
                        <a:rPr lang="en-CA" sz="1400">
                          <a:effectLst/>
                          <a:latin typeface="Calibri"/>
                          <a:ea typeface="Calibri"/>
                          <a:cs typeface="Calibri"/>
                        </a:rPr>
                        <a:t> Male        </a:t>
                      </a:r>
                      <a:r>
                        <a:rPr lang="en-US" sz="1400">
                          <a:effectLst/>
                          <a:latin typeface="MS Gothic"/>
                          <a:ea typeface="Calibri"/>
                          <a:cs typeface="MS Gothic"/>
                        </a:rPr>
                        <a:t>☐</a:t>
                      </a:r>
                      <a:r>
                        <a:rPr lang="en-CA" sz="1400">
                          <a:effectLst/>
                          <a:latin typeface="Calibri"/>
                          <a:ea typeface="Calibri"/>
                          <a:cs typeface="Calibri"/>
                        </a:rPr>
                        <a:t> Other</a:t>
                      </a:r>
                      <a:endParaRPr lang="en-US" sz="140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2"/>
                  </a:ext>
                </a:extLst>
              </a:tr>
              <a:tr h="337496">
                <a:tc gridSpan="5">
                  <a:txBody>
                    <a:bodyPr/>
                    <a:lstStyle/>
                    <a:p>
                      <a:pPr marL="0" marR="0">
                        <a:spcBef>
                          <a:spcPts val="0"/>
                        </a:spcBef>
                        <a:spcAft>
                          <a:spcPts val="0"/>
                        </a:spcAft>
                      </a:pPr>
                      <a:r>
                        <a:rPr lang="en-CA" sz="1400" dirty="0">
                          <a:effectLst/>
                          <a:latin typeface="Calibri"/>
                          <a:ea typeface="Calibri"/>
                          <a:cs typeface="Times New Roman"/>
                        </a:rPr>
                        <a:t>Home Address (Street, City, Province):</a:t>
                      </a:r>
                      <a:endParaRPr lang="en-US" sz="1400" dirty="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spcBef>
                          <a:spcPts val="0"/>
                        </a:spcBef>
                        <a:spcAft>
                          <a:spcPts val="0"/>
                        </a:spcAft>
                      </a:pPr>
                      <a:r>
                        <a:rPr lang="en-CA" sz="1400">
                          <a:effectLst/>
                          <a:latin typeface="Calibri"/>
                          <a:ea typeface="Calibri"/>
                          <a:cs typeface="Times New Roman"/>
                        </a:rPr>
                        <a:t>Postal Code:</a:t>
                      </a:r>
                      <a:endParaRPr lang="en-US" sz="140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r h="227779">
                <a:tc gridSpan="7">
                  <a:txBody>
                    <a:bodyPr/>
                    <a:lstStyle/>
                    <a:p>
                      <a:pPr marL="0" marR="0">
                        <a:spcBef>
                          <a:spcPts val="0"/>
                        </a:spcBef>
                        <a:spcAft>
                          <a:spcPts val="0"/>
                        </a:spcAft>
                      </a:pPr>
                      <a:r>
                        <a:rPr lang="en-CA" sz="1400" b="1">
                          <a:effectLst/>
                          <a:latin typeface="Calibri"/>
                          <a:ea typeface="Calibri"/>
                          <a:cs typeface="Times New Roman"/>
                        </a:rPr>
                        <a:t>ACKNOWLEDGEMENTS / SAFEGUARDS</a:t>
                      </a:r>
                      <a:endParaRPr lang="en-US" sz="140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780958">
                <a:tc>
                  <a:txBody>
                    <a:bodyPr/>
                    <a:lstStyle/>
                    <a:p>
                      <a:pPr marL="0" marR="0" algn="ctr">
                        <a:spcBef>
                          <a:spcPts val="0"/>
                        </a:spcBef>
                        <a:spcAft>
                          <a:spcPts val="0"/>
                        </a:spcAft>
                      </a:pPr>
                      <a:r>
                        <a:rPr lang="en-CA" sz="1200">
                          <a:solidFill>
                            <a:srgbClr val="595959"/>
                          </a:solidFill>
                          <a:effectLst/>
                          <a:latin typeface="Calibri"/>
                          <a:ea typeface="Calibri"/>
                          <a:cs typeface="Times New Roman"/>
                        </a:rPr>
                        <a:t>Initials</a:t>
                      </a:r>
                      <a:endParaRPr lang="en-US" sz="140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spcBef>
                          <a:spcPts val="0"/>
                        </a:spcBef>
                        <a:spcAft>
                          <a:spcPts val="0"/>
                        </a:spcAft>
                      </a:pPr>
                      <a:r>
                        <a:rPr lang="en-CA" sz="1200">
                          <a:effectLst/>
                          <a:latin typeface="Calibri"/>
                          <a:ea typeface="Calibri"/>
                          <a:cs typeface="Times New Roman"/>
                        </a:rPr>
                        <a:t>I have been assessed and approved for medical assistance in dying in accordance with all the applicable safeguards and eligibility criteria.  In the event capacity is lost I give my consent in advance to receive medical assistance in dying on or before the specified date of _________________________, (</a:t>
                      </a:r>
                      <a:r>
                        <a:rPr lang="en-CA" sz="1200" i="1">
                          <a:effectLst/>
                          <a:latin typeface="Calibri"/>
                          <a:ea typeface="Calibri"/>
                          <a:cs typeface="Times New Roman"/>
                        </a:rPr>
                        <a:t>the specified date cannot exceed 90 days from the signing of this Advance Consent Arrangement</a:t>
                      </a:r>
                      <a:r>
                        <a:rPr lang="en-CA" sz="1200">
                          <a:effectLst/>
                          <a:latin typeface="Calibri"/>
                          <a:ea typeface="Calibri"/>
                          <a:cs typeface="Times New Roman"/>
                        </a:rPr>
                        <a:t>) which will result in my death. </a:t>
                      </a:r>
                      <a:endParaRPr lang="en-US" sz="140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90479">
                <a:tc>
                  <a:txBody>
                    <a:bodyPr/>
                    <a:lstStyle/>
                    <a:p>
                      <a:pPr marL="0" marR="0" algn="ctr">
                        <a:spcBef>
                          <a:spcPts val="0"/>
                        </a:spcBef>
                        <a:spcAft>
                          <a:spcPts val="0"/>
                        </a:spcAft>
                      </a:pPr>
                      <a:r>
                        <a:rPr lang="en-CA" sz="1200">
                          <a:solidFill>
                            <a:srgbClr val="595959"/>
                          </a:solidFill>
                          <a:effectLst/>
                          <a:latin typeface="Calibri"/>
                          <a:ea typeface="Calibri"/>
                          <a:cs typeface="Times New Roman"/>
                        </a:rPr>
                        <a:t>Initials</a:t>
                      </a:r>
                      <a:endParaRPr lang="en-US" sz="140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spcBef>
                          <a:spcPts val="0"/>
                        </a:spcBef>
                        <a:spcAft>
                          <a:spcPts val="0"/>
                        </a:spcAft>
                      </a:pPr>
                      <a:r>
                        <a:rPr lang="en-CA" sz="1200">
                          <a:effectLst/>
                          <a:latin typeface="Calibri"/>
                          <a:ea typeface="Calibri"/>
                          <a:cs typeface="Times New Roman"/>
                        </a:rPr>
                        <a:t>I understand this Advance Consent Arrangement will become invalid if, on the “specified date” of medical assistance in dying provision, I express resistance or refusal with sounds, words, or gestures.</a:t>
                      </a:r>
                      <a:endParaRPr lang="en-US" sz="140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09129">
                <a:tc>
                  <a:txBody>
                    <a:bodyPr/>
                    <a:lstStyle/>
                    <a:p>
                      <a:pPr marL="0" marR="0" algn="ctr">
                        <a:spcBef>
                          <a:spcPts val="0"/>
                        </a:spcBef>
                        <a:spcAft>
                          <a:spcPts val="0"/>
                        </a:spcAft>
                      </a:pPr>
                      <a:r>
                        <a:rPr lang="en-CA" sz="1200">
                          <a:solidFill>
                            <a:srgbClr val="595959"/>
                          </a:solidFill>
                          <a:effectLst/>
                          <a:latin typeface="Calibri"/>
                          <a:ea typeface="Calibri"/>
                          <a:cs typeface="Times New Roman"/>
                        </a:rPr>
                        <a:t>Initials</a:t>
                      </a:r>
                      <a:endParaRPr lang="en-US" sz="140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spcBef>
                          <a:spcPts val="0"/>
                        </a:spcBef>
                        <a:spcAft>
                          <a:spcPts val="0"/>
                        </a:spcAft>
                      </a:pPr>
                      <a:r>
                        <a:rPr lang="en-CA" sz="1200" dirty="0">
                          <a:effectLst/>
                          <a:latin typeface="Calibri"/>
                          <a:ea typeface="Calibri"/>
                          <a:cs typeface="Times New Roman"/>
                        </a:rPr>
                        <a:t>I understand this Advance Consent Arrangement is </a:t>
                      </a:r>
                      <a:r>
                        <a:rPr lang="en-CA" sz="1200" b="1" u="sng" dirty="0">
                          <a:effectLst/>
                          <a:latin typeface="Calibri"/>
                          <a:ea typeface="Calibri"/>
                          <a:cs typeface="Times New Roman"/>
                        </a:rPr>
                        <a:t>NOT</a:t>
                      </a:r>
                      <a:r>
                        <a:rPr lang="en-CA" sz="1200" dirty="0">
                          <a:effectLst/>
                          <a:latin typeface="Calibri"/>
                          <a:ea typeface="Calibri"/>
                          <a:cs typeface="Times New Roman"/>
                        </a:rPr>
                        <a:t> an Advanced Care Directive. </a:t>
                      </a:r>
                      <a:endParaRPr lang="en-US" sz="1400" dirty="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90479">
                <a:tc>
                  <a:txBody>
                    <a:bodyPr/>
                    <a:lstStyle/>
                    <a:p>
                      <a:pPr marL="0" marR="0" algn="ctr">
                        <a:spcBef>
                          <a:spcPts val="0"/>
                        </a:spcBef>
                        <a:spcAft>
                          <a:spcPts val="0"/>
                        </a:spcAft>
                      </a:pPr>
                      <a:r>
                        <a:rPr lang="en-CA" sz="1200">
                          <a:solidFill>
                            <a:srgbClr val="595959"/>
                          </a:solidFill>
                          <a:effectLst/>
                          <a:latin typeface="Calibri"/>
                          <a:ea typeface="Calibri"/>
                          <a:cs typeface="Times New Roman"/>
                        </a:rPr>
                        <a:t>Initials</a:t>
                      </a:r>
                      <a:endParaRPr lang="en-US" sz="140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spcBef>
                          <a:spcPts val="0"/>
                        </a:spcBef>
                        <a:spcAft>
                          <a:spcPts val="0"/>
                        </a:spcAft>
                      </a:pPr>
                      <a:r>
                        <a:rPr lang="en-CA" sz="1200" dirty="0">
                          <a:effectLst/>
                          <a:latin typeface="Calibri"/>
                          <a:ea typeface="Calibri"/>
                          <a:cs typeface="Times New Roman"/>
                        </a:rPr>
                        <a:t>If capacity is lost, I designate ____________________________ (please print) to contact the Provincial MAID Program to enact a medical assistance in dying provision on or before the specified date of _____________.</a:t>
                      </a:r>
                      <a:endParaRPr lang="en-US" sz="1400" dirty="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585718">
                <a:tc>
                  <a:txBody>
                    <a:bodyPr/>
                    <a:lstStyle/>
                    <a:p>
                      <a:pPr marL="0" marR="0" algn="ctr">
                        <a:spcBef>
                          <a:spcPts val="0"/>
                        </a:spcBef>
                        <a:spcAft>
                          <a:spcPts val="0"/>
                        </a:spcAft>
                      </a:pPr>
                      <a:r>
                        <a:rPr lang="en-CA" sz="1200">
                          <a:solidFill>
                            <a:srgbClr val="595959"/>
                          </a:solidFill>
                          <a:effectLst/>
                          <a:latin typeface="Calibri"/>
                          <a:ea typeface="Calibri"/>
                          <a:cs typeface="Times New Roman"/>
                        </a:rPr>
                        <a:t>Initials</a:t>
                      </a:r>
                      <a:endParaRPr lang="en-US" sz="140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spcBef>
                          <a:spcPts val="0"/>
                        </a:spcBef>
                        <a:spcAft>
                          <a:spcPts val="0"/>
                        </a:spcAft>
                      </a:pPr>
                      <a:r>
                        <a:rPr lang="en-CA" sz="1200">
                          <a:effectLst/>
                          <a:latin typeface="Calibri"/>
                          <a:ea typeface="Calibri"/>
                          <a:cs typeface="Times New Roman"/>
                        </a:rPr>
                        <a:t>I acknowledge that this agreement does not create any obligation for the MAID providers named on the second page of this document to administer medical assistance in dying to me.  The MAID provider may decide not to administer medical assistance in dying under all circumstances.</a:t>
                      </a:r>
                      <a:endParaRPr lang="en-US" sz="140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90479">
                <a:tc>
                  <a:txBody>
                    <a:bodyPr/>
                    <a:lstStyle/>
                    <a:p>
                      <a:pPr marL="0" marR="0" algn="ctr">
                        <a:spcBef>
                          <a:spcPts val="0"/>
                        </a:spcBef>
                        <a:spcAft>
                          <a:spcPts val="0"/>
                        </a:spcAft>
                      </a:pPr>
                      <a:r>
                        <a:rPr lang="en-CA" sz="1200">
                          <a:solidFill>
                            <a:srgbClr val="595959"/>
                          </a:solidFill>
                          <a:effectLst/>
                          <a:latin typeface="Calibri"/>
                          <a:ea typeface="Calibri"/>
                          <a:cs typeface="Times New Roman"/>
                        </a:rPr>
                        <a:t>Initials</a:t>
                      </a:r>
                      <a:endParaRPr lang="en-US" sz="140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spcBef>
                          <a:spcPts val="0"/>
                        </a:spcBef>
                        <a:spcAft>
                          <a:spcPts val="0"/>
                        </a:spcAft>
                      </a:pPr>
                      <a:r>
                        <a:rPr lang="en-CA" sz="1200" dirty="0">
                          <a:effectLst/>
                          <a:latin typeface="Calibri"/>
                          <a:ea typeface="Calibri"/>
                          <a:cs typeface="Times New Roman"/>
                        </a:rPr>
                        <a:t>In the event I change my mind or the specified date has elapsed, this Advance Consent Arrangement becomes invalid.</a:t>
                      </a:r>
                      <a:endParaRPr lang="en-US" sz="1400" dirty="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27779">
                <a:tc gridSpan="7">
                  <a:txBody>
                    <a:bodyPr/>
                    <a:lstStyle/>
                    <a:p>
                      <a:pPr marL="0" marR="0">
                        <a:spcBef>
                          <a:spcPts val="0"/>
                        </a:spcBef>
                        <a:spcAft>
                          <a:spcPts val="0"/>
                        </a:spcAft>
                      </a:pPr>
                      <a:r>
                        <a:rPr lang="en-CA" sz="1400" b="1">
                          <a:effectLst/>
                          <a:latin typeface="Calibri"/>
                          <a:ea typeface="Calibri"/>
                          <a:cs typeface="Times New Roman"/>
                        </a:rPr>
                        <a:t>ADDITIONAL TERMS (Optional)</a:t>
                      </a:r>
                      <a:endParaRPr lang="en-US" sz="140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585718">
                <a:tc gridSpan="7">
                  <a:txBody>
                    <a:bodyPr/>
                    <a:lstStyle/>
                    <a:p>
                      <a:pPr marL="0" marR="0">
                        <a:spcBef>
                          <a:spcPts val="0"/>
                        </a:spcBef>
                        <a:spcAft>
                          <a:spcPts val="0"/>
                        </a:spcAft>
                      </a:pPr>
                      <a:r>
                        <a:rPr lang="en-CA" sz="1200">
                          <a:effectLst/>
                          <a:latin typeface="Calibri"/>
                          <a:ea typeface="Calibri"/>
                          <a:cs typeface="Times New Roman"/>
                        </a:rPr>
                        <a:t>The patient and the MAID provider may agree to additional terms of this arrangement (for example, specific conditions or circumstances under which medical assistance in dying could be provided on an earlier date).  NOTE:  Both the patient and the MAID provider must be in agreement and medical assistance in dying must be provided in accordance with the terms of this arrangement.</a:t>
                      </a:r>
                      <a:endParaRPr lang="en-US" sz="140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610715">
                <a:tc>
                  <a:txBody>
                    <a:bodyPr/>
                    <a:lstStyle/>
                    <a:p>
                      <a:pPr marL="0" marR="0" algn="ctr">
                        <a:spcBef>
                          <a:spcPts val="0"/>
                        </a:spcBef>
                        <a:spcAft>
                          <a:spcPts val="0"/>
                        </a:spcAft>
                      </a:pPr>
                      <a:r>
                        <a:rPr lang="en-CA" sz="1200" dirty="0">
                          <a:solidFill>
                            <a:srgbClr val="595959"/>
                          </a:solidFill>
                          <a:effectLst/>
                          <a:latin typeface="Calibri"/>
                          <a:ea typeface="Calibri"/>
                          <a:cs typeface="Times New Roman"/>
                        </a:rPr>
                        <a:t>Patient’s Initials</a:t>
                      </a:r>
                      <a:endParaRPr lang="en-US" sz="1400" dirty="0">
                        <a:effectLst/>
                        <a:latin typeface="Calibri"/>
                        <a:ea typeface="Calibri"/>
                        <a:cs typeface="Times New Roman"/>
                      </a:endParaRPr>
                    </a:p>
                  </a:txBody>
                  <a:tcPr marL="34503" marR="34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CA" sz="1200" dirty="0">
                          <a:solidFill>
                            <a:srgbClr val="595959"/>
                          </a:solidFill>
                          <a:effectLst/>
                          <a:latin typeface="Calibri"/>
                          <a:ea typeface="Calibri"/>
                          <a:cs typeface="Times New Roman"/>
                        </a:rPr>
                        <a:t>MAID Provider’s</a:t>
                      </a:r>
                      <a:endParaRPr lang="en-US" sz="1400" dirty="0">
                        <a:effectLst/>
                        <a:latin typeface="Calibri"/>
                        <a:ea typeface="Calibri"/>
                        <a:cs typeface="Times New Roman"/>
                      </a:endParaRPr>
                    </a:p>
                    <a:p>
                      <a:pPr marL="0" marR="0" algn="ctr">
                        <a:spcBef>
                          <a:spcPts val="0"/>
                        </a:spcBef>
                        <a:spcAft>
                          <a:spcPts val="0"/>
                        </a:spcAft>
                      </a:pPr>
                      <a:r>
                        <a:rPr lang="en-CA" sz="1200" dirty="0">
                          <a:solidFill>
                            <a:srgbClr val="595959"/>
                          </a:solidFill>
                          <a:effectLst/>
                          <a:latin typeface="Calibri"/>
                          <a:ea typeface="Calibri"/>
                          <a:cs typeface="Times New Roman"/>
                        </a:rPr>
                        <a:t>Initials</a:t>
                      </a:r>
                      <a:endParaRPr lang="en-US" sz="1400" dirty="0">
                        <a:effectLst/>
                        <a:latin typeface="Calibri"/>
                        <a:ea typeface="Calibri"/>
                        <a:cs typeface="Times New Roman"/>
                      </a:endParaRPr>
                    </a:p>
                  </a:txBody>
                  <a:tcPr marL="34503" marR="34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spcBef>
                          <a:spcPts val="0"/>
                        </a:spcBef>
                        <a:spcAft>
                          <a:spcPts val="0"/>
                        </a:spcAft>
                      </a:pPr>
                      <a:r>
                        <a:rPr lang="en-CA" sz="1200" dirty="0">
                          <a:solidFill>
                            <a:srgbClr val="595959"/>
                          </a:solidFill>
                          <a:effectLst/>
                          <a:latin typeface="Calibri"/>
                          <a:ea typeface="Calibri"/>
                          <a:cs typeface="Times New Roman"/>
                        </a:rPr>
                        <a:t>Additional Terms:</a:t>
                      </a:r>
                      <a:endParaRPr lang="en-US" sz="1400" dirty="0">
                        <a:effectLst/>
                        <a:latin typeface="Calibri"/>
                        <a:ea typeface="Calibri"/>
                        <a:cs typeface="Times New Roman"/>
                      </a:endParaRPr>
                    </a:p>
                    <a:p>
                      <a:pPr marL="0" marR="0">
                        <a:spcBef>
                          <a:spcPts val="0"/>
                        </a:spcBef>
                        <a:spcAft>
                          <a:spcPts val="0"/>
                        </a:spcAft>
                      </a:pPr>
                      <a:r>
                        <a:rPr lang="en-CA" sz="1200" dirty="0">
                          <a:effectLst/>
                          <a:latin typeface="Calibri"/>
                          <a:ea typeface="Calibri"/>
                          <a:cs typeface="Times New Roman"/>
                        </a:rPr>
                        <a:t> </a:t>
                      </a:r>
                      <a:endParaRPr lang="en-US" sz="1400" dirty="0">
                        <a:effectLst/>
                        <a:latin typeface="Calibri"/>
                        <a:ea typeface="Calibri"/>
                        <a:cs typeface="Times New Roman"/>
                      </a:endParaRPr>
                    </a:p>
                    <a:p>
                      <a:pPr marL="0" marR="0">
                        <a:spcBef>
                          <a:spcPts val="0"/>
                        </a:spcBef>
                        <a:spcAft>
                          <a:spcPts val="0"/>
                        </a:spcAft>
                      </a:pPr>
                      <a:r>
                        <a:rPr lang="en-CA" sz="1200" dirty="0">
                          <a:effectLst/>
                          <a:latin typeface="Calibri"/>
                          <a:ea typeface="Calibri"/>
                          <a:cs typeface="Times New Roman"/>
                        </a:rPr>
                        <a:t> </a:t>
                      </a:r>
                      <a:endParaRPr lang="en-US" sz="1400" dirty="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227779">
                <a:tc gridSpan="7">
                  <a:txBody>
                    <a:bodyPr/>
                    <a:lstStyle/>
                    <a:p>
                      <a:pPr marL="0" marR="0">
                        <a:spcBef>
                          <a:spcPts val="0"/>
                        </a:spcBef>
                        <a:spcAft>
                          <a:spcPts val="0"/>
                        </a:spcAft>
                      </a:pPr>
                      <a:r>
                        <a:rPr lang="en-CA" sz="1400" b="1" dirty="0">
                          <a:effectLst/>
                          <a:latin typeface="Calibri"/>
                          <a:ea typeface="Calibri"/>
                          <a:cs typeface="Times New Roman"/>
                        </a:rPr>
                        <a:t>PATIENT SIGNATURE</a:t>
                      </a:r>
                      <a:endParaRPr lang="en-US" sz="1400" dirty="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471829">
                <a:tc gridSpan="3">
                  <a:txBody>
                    <a:bodyPr/>
                    <a:lstStyle/>
                    <a:p>
                      <a:pPr marL="0" marR="0">
                        <a:spcBef>
                          <a:spcPts val="0"/>
                        </a:spcBef>
                        <a:spcAft>
                          <a:spcPts val="0"/>
                        </a:spcAft>
                      </a:pPr>
                      <a:r>
                        <a:rPr lang="en-CA" sz="1400" dirty="0">
                          <a:effectLst/>
                          <a:latin typeface="Calibri"/>
                          <a:ea typeface="Calibri"/>
                          <a:cs typeface="Times New Roman"/>
                        </a:rPr>
                        <a:t>Print Patient’s Name:</a:t>
                      </a:r>
                      <a:endParaRPr lang="en-US" sz="1400" dirty="0">
                        <a:effectLst/>
                        <a:latin typeface="Calibri"/>
                        <a:ea typeface="Calibri"/>
                        <a:cs typeface="Times New Roman"/>
                      </a:endParaRPr>
                    </a:p>
                    <a:p>
                      <a:pPr marL="0" marR="0">
                        <a:spcBef>
                          <a:spcPts val="0"/>
                        </a:spcBef>
                        <a:spcAft>
                          <a:spcPts val="0"/>
                        </a:spcAft>
                      </a:pPr>
                      <a:r>
                        <a:rPr lang="en-CA" sz="1400" dirty="0">
                          <a:effectLst/>
                          <a:latin typeface="Calibri"/>
                          <a:ea typeface="Calibri"/>
                          <a:cs typeface="Times New Roman"/>
                        </a:rPr>
                        <a:t> </a:t>
                      </a:r>
                      <a:endParaRPr lang="en-US" sz="1400" dirty="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spcBef>
                          <a:spcPts val="0"/>
                        </a:spcBef>
                        <a:spcAft>
                          <a:spcPts val="0"/>
                        </a:spcAft>
                      </a:pPr>
                      <a:r>
                        <a:rPr lang="en-CA" sz="1400" dirty="0">
                          <a:effectLst/>
                          <a:latin typeface="Calibri"/>
                          <a:ea typeface="Calibri"/>
                          <a:cs typeface="Times New Roman"/>
                        </a:rPr>
                        <a:t>Patient’s Signature: </a:t>
                      </a:r>
                      <a:endParaRPr lang="en-US" sz="1400" dirty="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CA" sz="1400" dirty="0">
                          <a:effectLst/>
                          <a:latin typeface="Calibri"/>
                          <a:ea typeface="Calibri"/>
                          <a:cs typeface="Times New Roman"/>
                        </a:rPr>
                        <a:t>Date Signed:</a:t>
                      </a:r>
                      <a:endParaRPr lang="en-US" sz="1400" dirty="0">
                        <a:effectLst/>
                        <a:latin typeface="Calibri"/>
                        <a:ea typeface="Calibri"/>
                        <a:cs typeface="Times New Roman"/>
                      </a:endParaRPr>
                    </a:p>
                  </a:txBody>
                  <a:tcPr marL="34503" marR="3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5585526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dirty="0"/>
              <a:t>Day of MAID Provision</a:t>
            </a:r>
          </a:p>
        </p:txBody>
      </p:sp>
      <p:sp>
        <p:nvSpPr>
          <p:cNvPr id="3" name="Content Placeholder 2"/>
          <p:cNvSpPr>
            <a:spLocks noGrp="1"/>
          </p:cNvSpPr>
          <p:nvPr>
            <p:ph idx="1"/>
          </p:nvPr>
        </p:nvSpPr>
        <p:spPr>
          <a:xfrm>
            <a:off x="152400" y="1295400"/>
            <a:ext cx="8915400" cy="5181600"/>
          </a:xfrm>
        </p:spPr>
        <p:txBody>
          <a:bodyPr>
            <a:normAutofit fontScale="92500"/>
          </a:bodyPr>
          <a:lstStyle/>
          <a:p>
            <a:r>
              <a:rPr lang="en-US" dirty="0"/>
              <a:t>Generally two providers present for mutual support (practical, medicolegal, emotional)</a:t>
            </a:r>
          </a:p>
          <a:p>
            <a:r>
              <a:rPr lang="en-US" dirty="0"/>
              <a:t>Consent signed (unless loss of capacity and ACA previously arranged)</a:t>
            </a:r>
          </a:p>
          <a:p>
            <a:r>
              <a:rPr lang="en-US" dirty="0"/>
              <a:t>Social Work and spiritual care supports may attend</a:t>
            </a:r>
          </a:p>
          <a:p>
            <a:r>
              <a:rPr lang="en-US" dirty="0"/>
              <a:t>Honor patient and family requests: rituals/ prayers/ expressing love/ saying goodbye</a:t>
            </a:r>
          </a:p>
          <a:p>
            <a:r>
              <a:rPr lang="en-US" dirty="0"/>
              <a:t>IV administration of medications</a:t>
            </a:r>
          </a:p>
          <a:p>
            <a:r>
              <a:rPr lang="en-US" dirty="0"/>
              <a:t>Medical Certificate of Death completed by physician or NP</a:t>
            </a:r>
          </a:p>
          <a:p>
            <a:r>
              <a:rPr lang="en-US" dirty="0"/>
              <a:t>Most responsible physician, family physician, palliative care (if applicable) and funeral home notified </a:t>
            </a:r>
          </a:p>
          <a:p>
            <a:endParaRPr lang="en-US" dirty="0"/>
          </a:p>
        </p:txBody>
      </p:sp>
    </p:spTree>
    <p:extLst>
      <p:ext uri="{BB962C8B-B14F-4D97-AF65-F5344CB8AC3E}">
        <p14:creationId xmlns:p14="http://schemas.microsoft.com/office/powerpoint/2010/main" val="33830371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52400"/>
          <a:ext cx="8763000" cy="6583680"/>
        </p:xfrm>
        <a:graphic>
          <a:graphicData uri="http://schemas.openxmlformats.org/drawingml/2006/table">
            <a:tbl>
              <a:tblPr firstRow="1" firstCol="1" bandRow="1"/>
              <a:tblGrid>
                <a:gridCol w="3657600">
                  <a:extLst>
                    <a:ext uri="{9D8B030D-6E8A-4147-A177-3AD203B41FA5}">
                      <a16:colId xmlns:a16="http://schemas.microsoft.com/office/drawing/2014/main" val="20000"/>
                    </a:ext>
                  </a:extLst>
                </a:gridCol>
                <a:gridCol w="1016842">
                  <a:extLst>
                    <a:ext uri="{9D8B030D-6E8A-4147-A177-3AD203B41FA5}">
                      <a16:colId xmlns:a16="http://schemas.microsoft.com/office/drawing/2014/main" val="20001"/>
                    </a:ext>
                  </a:extLst>
                </a:gridCol>
                <a:gridCol w="312476">
                  <a:extLst>
                    <a:ext uri="{9D8B030D-6E8A-4147-A177-3AD203B41FA5}">
                      <a16:colId xmlns:a16="http://schemas.microsoft.com/office/drawing/2014/main" val="20002"/>
                    </a:ext>
                  </a:extLst>
                </a:gridCol>
                <a:gridCol w="1109082">
                  <a:extLst>
                    <a:ext uri="{9D8B030D-6E8A-4147-A177-3AD203B41FA5}">
                      <a16:colId xmlns:a16="http://schemas.microsoft.com/office/drawing/2014/main" val="20003"/>
                    </a:ext>
                  </a:extLst>
                </a:gridCol>
                <a:gridCol w="757317">
                  <a:extLst>
                    <a:ext uri="{9D8B030D-6E8A-4147-A177-3AD203B41FA5}">
                      <a16:colId xmlns:a16="http://schemas.microsoft.com/office/drawing/2014/main" val="20004"/>
                    </a:ext>
                  </a:extLst>
                </a:gridCol>
                <a:gridCol w="1909683">
                  <a:extLst>
                    <a:ext uri="{9D8B030D-6E8A-4147-A177-3AD203B41FA5}">
                      <a16:colId xmlns:a16="http://schemas.microsoft.com/office/drawing/2014/main" val="20005"/>
                    </a:ext>
                  </a:extLst>
                </a:gridCol>
              </a:tblGrid>
              <a:tr h="198635">
                <a:tc gridSpan="6">
                  <a:txBody>
                    <a:bodyPr/>
                    <a:lstStyle/>
                    <a:p>
                      <a:pPr marL="0" marR="0">
                        <a:spcBef>
                          <a:spcPts val="0"/>
                        </a:spcBef>
                        <a:spcAft>
                          <a:spcPts val="0"/>
                        </a:spcAft>
                      </a:pPr>
                      <a:r>
                        <a:rPr lang="en-CA" sz="1600" b="1" dirty="0">
                          <a:effectLst/>
                          <a:latin typeface="Calibri"/>
                          <a:ea typeface="Calibri"/>
                          <a:cs typeface="Times New Roman"/>
                        </a:rPr>
                        <a:t>(RFND)</a:t>
                      </a:r>
                      <a:r>
                        <a:rPr lang="en-CA" sz="1600" b="1" baseline="0" dirty="0">
                          <a:effectLst/>
                          <a:latin typeface="Calibri"/>
                          <a:ea typeface="Calibri"/>
                          <a:cs typeface="Times New Roman"/>
                        </a:rPr>
                        <a:t> </a:t>
                      </a:r>
                      <a:r>
                        <a:rPr lang="en-CA" sz="1600" b="1" dirty="0">
                          <a:effectLst/>
                          <a:latin typeface="Calibri"/>
                          <a:ea typeface="Calibri"/>
                          <a:cs typeface="Times New Roman"/>
                        </a:rPr>
                        <a:t>SECTION 1: BASIC INFORMATION (</a:t>
                      </a:r>
                      <a:r>
                        <a:rPr lang="en-US" sz="1800" kern="1200" dirty="0">
                          <a:solidFill>
                            <a:schemeClr val="tx1"/>
                          </a:solidFill>
                          <a:effectLst/>
                          <a:latin typeface="+mn-lt"/>
                          <a:ea typeface="+mn-ea"/>
                          <a:cs typeface="+mn-cs"/>
                        </a:rPr>
                        <a:t>Consent for Medical Assistance in Dying)</a:t>
                      </a:r>
                      <a:endParaRPr lang="en-US" sz="1400" dirty="0">
                        <a:effectLst/>
                        <a:latin typeface="Calibri"/>
                        <a:ea typeface="Calibri"/>
                        <a:cs typeface="Times New Roman"/>
                      </a:endParaRPr>
                    </a:p>
                  </a:txBody>
                  <a:tcPr marL="38769" marR="3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8635">
                <a:tc gridSpan="6">
                  <a:txBody>
                    <a:bodyPr/>
                    <a:lstStyle/>
                    <a:p>
                      <a:pPr marL="0" marR="0">
                        <a:spcBef>
                          <a:spcPts val="0"/>
                        </a:spcBef>
                        <a:spcAft>
                          <a:spcPts val="0"/>
                        </a:spcAft>
                      </a:pPr>
                      <a:r>
                        <a:rPr lang="en-CA" sz="1600" b="1" dirty="0">
                          <a:effectLst/>
                          <a:latin typeface="Calibri"/>
                          <a:ea typeface="Calibri"/>
                          <a:cs typeface="Times New Roman"/>
                        </a:rPr>
                        <a:t>Patient Information</a:t>
                      </a:r>
                      <a:endParaRPr lang="en-US" sz="1400" dirty="0">
                        <a:effectLst/>
                        <a:latin typeface="Calibri"/>
                        <a:ea typeface="Calibri"/>
                        <a:cs typeface="Times New Roman"/>
                      </a:endParaRPr>
                    </a:p>
                  </a:txBody>
                  <a:tcPr marL="38769" marR="3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624">
                <a:tc>
                  <a:txBody>
                    <a:bodyPr/>
                    <a:lstStyle/>
                    <a:p>
                      <a:pPr marL="0" marR="0">
                        <a:spcBef>
                          <a:spcPts val="0"/>
                        </a:spcBef>
                        <a:spcAft>
                          <a:spcPts val="0"/>
                        </a:spcAft>
                      </a:pPr>
                      <a:r>
                        <a:rPr lang="en-CA" sz="1600" dirty="0">
                          <a:effectLst/>
                          <a:latin typeface="Calibri"/>
                          <a:ea typeface="Calibri"/>
                          <a:cs typeface="Times New Roman"/>
                        </a:rPr>
                        <a:t>Name (Last, First, Middle):</a:t>
                      </a:r>
                      <a:endParaRPr lang="en-US" sz="1600" dirty="0">
                        <a:effectLst/>
                        <a:latin typeface="Calibri"/>
                        <a:ea typeface="Calibri"/>
                        <a:cs typeface="Times New Roman"/>
                      </a:endParaRPr>
                    </a:p>
                    <a:p>
                      <a:pPr marL="0" marR="0">
                        <a:spcBef>
                          <a:spcPts val="0"/>
                        </a:spcBef>
                        <a:spcAft>
                          <a:spcPts val="0"/>
                        </a:spcAft>
                      </a:pPr>
                      <a:r>
                        <a:rPr lang="en-CA" sz="1600" dirty="0">
                          <a:effectLst/>
                          <a:latin typeface="Calibri"/>
                          <a:ea typeface="Calibri"/>
                          <a:cs typeface="Times New Roman"/>
                        </a:rPr>
                        <a:t> </a:t>
                      </a:r>
                      <a:endParaRPr lang="en-US" sz="1600" dirty="0">
                        <a:effectLst/>
                        <a:latin typeface="Calibri"/>
                        <a:ea typeface="Calibri"/>
                        <a:cs typeface="Times New Roman"/>
                      </a:endParaRPr>
                    </a:p>
                  </a:txBody>
                  <a:tcPr marL="38769" marR="3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spcBef>
                          <a:spcPts val="0"/>
                        </a:spcBef>
                        <a:spcAft>
                          <a:spcPts val="0"/>
                        </a:spcAft>
                      </a:pPr>
                      <a:r>
                        <a:rPr lang="en-CA" sz="1600" dirty="0">
                          <a:effectLst/>
                          <a:latin typeface="Calibri"/>
                          <a:ea typeface="Calibri"/>
                          <a:cs typeface="Times New Roman"/>
                        </a:rPr>
                        <a:t>DOB:</a:t>
                      </a:r>
                      <a:endParaRPr lang="en-US" sz="1600" dirty="0">
                        <a:effectLst/>
                        <a:latin typeface="Calibri"/>
                        <a:ea typeface="Calibri"/>
                        <a:cs typeface="Times New Roman"/>
                      </a:endParaRPr>
                    </a:p>
                  </a:txBody>
                  <a:tcPr marL="38769" marR="3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nSpc>
                          <a:spcPct val="150000"/>
                        </a:lnSpc>
                        <a:spcBef>
                          <a:spcPts val="0"/>
                        </a:spcBef>
                        <a:spcAft>
                          <a:spcPts val="0"/>
                        </a:spcAft>
                      </a:pPr>
                      <a:r>
                        <a:rPr lang="en-CA" sz="1600" dirty="0">
                          <a:effectLst/>
                          <a:latin typeface="Calibri"/>
                          <a:ea typeface="Calibri"/>
                          <a:cs typeface="Times New Roman"/>
                        </a:rPr>
                        <a:t>HSN:</a:t>
                      </a:r>
                      <a:endParaRPr lang="en-US" sz="1600" dirty="0">
                        <a:effectLst/>
                        <a:latin typeface="Calibri"/>
                        <a:ea typeface="Calibri"/>
                        <a:cs typeface="Times New Roman"/>
                      </a:endParaRPr>
                    </a:p>
                    <a:p>
                      <a:pPr marL="0" marR="0">
                        <a:spcBef>
                          <a:spcPts val="0"/>
                        </a:spcBef>
                        <a:spcAft>
                          <a:spcPts val="0"/>
                        </a:spcAft>
                      </a:pPr>
                      <a:r>
                        <a:rPr lang="en-CA" sz="1600" dirty="0">
                          <a:effectLst/>
                          <a:latin typeface="Calibri"/>
                          <a:ea typeface="Calibri"/>
                          <a:cs typeface="Times New Roman"/>
                        </a:rPr>
                        <a:t>Province of Issue:  </a:t>
                      </a:r>
                      <a:endParaRPr lang="en-US" sz="1600" dirty="0">
                        <a:effectLst/>
                        <a:latin typeface="Calibri"/>
                        <a:ea typeface="Calibri"/>
                        <a:cs typeface="Times New Roman"/>
                      </a:endParaRPr>
                    </a:p>
                  </a:txBody>
                  <a:tcPr marL="38769" marR="3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2"/>
                  </a:ext>
                </a:extLst>
              </a:tr>
              <a:tr h="758756">
                <a:tc>
                  <a:txBody>
                    <a:bodyPr/>
                    <a:lstStyle/>
                    <a:p>
                      <a:pPr marL="0" marR="0">
                        <a:spcBef>
                          <a:spcPts val="0"/>
                        </a:spcBef>
                        <a:spcAft>
                          <a:spcPts val="0"/>
                        </a:spcAft>
                      </a:pPr>
                      <a:r>
                        <a:rPr lang="en-CA" sz="1400" dirty="0">
                          <a:effectLst/>
                          <a:latin typeface="Calibri"/>
                          <a:ea typeface="Calibri"/>
                          <a:cs typeface="Times New Roman"/>
                        </a:rPr>
                        <a:t>Address (Street, City, Province):</a:t>
                      </a:r>
                      <a:endParaRPr lang="en-US" sz="1400" dirty="0">
                        <a:effectLst/>
                        <a:latin typeface="Calibri"/>
                        <a:ea typeface="Calibri"/>
                        <a:cs typeface="Times New Roman"/>
                      </a:endParaRPr>
                    </a:p>
                    <a:p>
                      <a:pPr marL="0" marR="0">
                        <a:spcBef>
                          <a:spcPts val="0"/>
                        </a:spcBef>
                        <a:spcAft>
                          <a:spcPts val="0"/>
                        </a:spcAft>
                      </a:pPr>
                      <a:r>
                        <a:rPr lang="en-CA" sz="1400" dirty="0">
                          <a:effectLst/>
                          <a:latin typeface="Calibri"/>
                          <a:ea typeface="Calibri"/>
                          <a:cs typeface="Times New Roman"/>
                        </a:rPr>
                        <a:t> </a:t>
                      </a:r>
                      <a:endParaRPr lang="en-US" sz="1400" dirty="0">
                        <a:effectLst/>
                        <a:latin typeface="Calibri"/>
                        <a:ea typeface="Calibri"/>
                        <a:cs typeface="Times New Roman"/>
                      </a:endParaRPr>
                    </a:p>
                  </a:txBody>
                  <a:tcPr marL="38769" marR="3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spcBef>
                          <a:spcPts val="0"/>
                        </a:spcBef>
                        <a:spcAft>
                          <a:spcPts val="0"/>
                        </a:spcAft>
                      </a:pPr>
                      <a:r>
                        <a:rPr lang="en-CA" sz="1400" dirty="0">
                          <a:effectLst/>
                          <a:latin typeface="Calibri"/>
                          <a:ea typeface="Calibri"/>
                          <a:cs typeface="Times New Roman"/>
                        </a:rPr>
                        <a:t>Postal Code:</a:t>
                      </a:r>
                      <a:endParaRPr lang="en-US" sz="1400" dirty="0">
                        <a:effectLst/>
                        <a:latin typeface="Calibri"/>
                        <a:ea typeface="Calibri"/>
                        <a:cs typeface="Times New Roman"/>
                      </a:endParaRPr>
                    </a:p>
                  </a:txBody>
                  <a:tcPr marL="38769" marR="3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spcBef>
                          <a:spcPts val="0"/>
                        </a:spcBef>
                        <a:spcAft>
                          <a:spcPts val="0"/>
                        </a:spcAft>
                      </a:pPr>
                      <a:endParaRPr lang="en-US" sz="1400">
                        <a:effectLst/>
                        <a:latin typeface="Calibri"/>
                        <a:ea typeface="Calibri"/>
                        <a:cs typeface="Times New Roman"/>
                      </a:endParaRPr>
                    </a:p>
                  </a:txBody>
                  <a:tcPr marL="38769" marR="3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r">
                        <a:lnSpc>
                          <a:spcPct val="115000"/>
                        </a:lnSpc>
                        <a:spcBef>
                          <a:spcPts val="0"/>
                        </a:spcBef>
                        <a:spcAft>
                          <a:spcPts val="0"/>
                        </a:spcAft>
                      </a:pPr>
                      <a:r>
                        <a:rPr lang="en-US" sz="1400" dirty="0">
                          <a:effectLst/>
                          <a:latin typeface="Calibri"/>
                          <a:ea typeface="Calibri"/>
                          <a:cs typeface="Times New Roman"/>
                        </a:rPr>
                        <a:t>Gender</a:t>
                      </a:r>
                      <a:r>
                        <a:rPr lang="en-US" sz="1400" dirty="0">
                          <a:effectLst/>
                          <a:latin typeface="Calibri"/>
                          <a:ea typeface="Calibri"/>
                          <a:cs typeface="Calibri"/>
                        </a:rPr>
                        <a:t>:        </a:t>
                      </a:r>
                      <a:r>
                        <a:rPr lang="en-US" sz="1400" dirty="0">
                          <a:effectLst/>
                          <a:latin typeface="MS Gothic"/>
                          <a:ea typeface="Calibri"/>
                          <a:cs typeface="MS Gothic"/>
                        </a:rPr>
                        <a:t>☐</a:t>
                      </a:r>
                      <a:r>
                        <a:rPr lang="en-US" sz="1400" dirty="0">
                          <a:effectLst/>
                          <a:latin typeface="Calibri"/>
                          <a:ea typeface="MS Gothic"/>
                          <a:cs typeface="Calibri"/>
                        </a:rPr>
                        <a:t> </a:t>
                      </a:r>
                      <a:r>
                        <a:rPr lang="en-US" sz="1400" dirty="0">
                          <a:effectLst/>
                          <a:latin typeface="Calibri"/>
                          <a:ea typeface="Calibri"/>
                          <a:cs typeface="Calibri"/>
                        </a:rPr>
                        <a:t>Prefer Not to Disclose</a:t>
                      </a:r>
                      <a:endParaRPr lang="en-US" sz="1400" dirty="0">
                        <a:effectLst/>
                        <a:latin typeface="Calibri"/>
                        <a:ea typeface="Calibri"/>
                        <a:cs typeface="Times New Roman"/>
                      </a:endParaRPr>
                    </a:p>
                    <a:p>
                      <a:pPr marL="0" marR="0" algn="r">
                        <a:spcBef>
                          <a:spcPts val="0"/>
                        </a:spcBef>
                        <a:spcAft>
                          <a:spcPts val="0"/>
                        </a:spcAft>
                      </a:pPr>
                      <a:r>
                        <a:rPr lang="en-US" sz="1400" dirty="0">
                          <a:effectLst/>
                          <a:latin typeface="MS Gothic"/>
                          <a:ea typeface="Calibri"/>
                          <a:cs typeface="MS Gothic"/>
                        </a:rPr>
                        <a:t>☐</a:t>
                      </a:r>
                      <a:r>
                        <a:rPr lang="en-US" sz="1400" dirty="0">
                          <a:effectLst/>
                          <a:latin typeface="Calibri"/>
                          <a:ea typeface="MS Gothic"/>
                          <a:cs typeface="Calibri"/>
                        </a:rPr>
                        <a:t> </a:t>
                      </a:r>
                      <a:r>
                        <a:rPr lang="en-US" sz="1400" dirty="0">
                          <a:effectLst/>
                          <a:latin typeface="Calibri"/>
                          <a:ea typeface="Calibri"/>
                          <a:cs typeface="Calibri"/>
                        </a:rPr>
                        <a:t>Female       </a:t>
                      </a:r>
                      <a:r>
                        <a:rPr lang="en-US" sz="1400" dirty="0">
                          <a:effectLst/>
                          <a:latin typeface="MS Gothic"/>
                          <a:ea typeface="Calibri"/>
                          <a:cs typeface="MS Gothic"/>
                        </a:rPr>
                        <a:t>☐</a:t>
                      </a:r>
                      <a:r>
                        <a:rPr lang="en-US" sz="1400" dirty="0">
                          <a:effectLst/>
                          <a:latin typeface="Calibri"/>
                          <a:ea typeface="Calibri"/>
                          <a:cs typeface="Calibri"/>
                        </a:rPr>
                        <a:t> Male      </a:t>
                      </a:r>
                      <a:r>
                        <a:rPr lang="en-US" sz="1400" dirty="0">
                          <a:effectLst/>
                          <a:latin typeface="MS Gothic"/>
                          <a:ea typeface="Calibri"/>
                          <a:cs typeface="MS Gothic"/>
                        </a:rPr>
                        <a:t>☐</a:t>
                      </a:r>
                      <a:r>
                        <a:rPr lang="en-US" sz="1400" dirty="0">
                          <a:effectLst/>
                          <a:latin typeface="Calibri"/>
                          <a:ea typeface="Calibri"/>
                          <a:cs typeface="Calibri"/>
                        </a:rPr>
                        <a:t> Other</a:t>
                      </a:r>
                      <a:endParaRPr lang="en-US" sz="1400" dirty="0">
                        <a:effectLst/>
                        <a:latin typeface="Calibri"/>
                        <a:ea typeface="Calibri"/>
                        <a:cs typeface="Times New Roman"/>
                      </a:endParaRPr>
                    </a:p>
                  </a:txBody>
                  <a:tcPr marL="38769" marR="3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r h="198635">
                <a:tc gridSpan="6">
                  <a:txBody>
                    <a:bodyPr/>
                    <a:lstStyle/>
                    <a:p>
                      <a:pPr marL="0" marR="0">
                        <a:spcBef>
                          <a:spcPts val="0"/>
                        </a:spcBef>
                        <a:spcAft>
                          <a:spcPts val="0"/>
                        </a:spcAft>
                      </a:pPr>
                      <a:r>
                        <a:rPr lang="en-CA" sz="1600" b="1" dirty="0">
                          <a:effectLst/>
                          <a:latin typeface="Calibri"/>
                          <a:ea typeface="Calibri"/>
                          <a:cs typeface="Times New Roman"/>
                        </a:rPr>
                        <a:t>Provision of Consent </a:t>
                      </a:r>
                      <a:endParaRPr lang="en-US" sz="1400" dirty="0">
                        <a:effectLst/>
                        <a:latin typeface="Calibri"/>
                        <a:ea typeface="Calibri"/>
                        <a:cs typeface="Times New Roman"/>
                      </a:endParaRPr>
                    </a:p>
                  </a:txBody>
                  <a:tcPr marL="38769" marR="3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078303">
                <a:tc gridSpan="6">
                  <a:txBody>
                    <a:bodyPr/>
                    <a:lstStyle/>
                    <a:p>
                      <a:pPr marL="0" marR="0">
                        <a:spcBef>
                          <a:spcPts val="0"/>
                        </a:spcBef>
                        <a:spcAft>
                          <a:spcPts val="0"/>
                        </a:spcAft>
                      </a:pPr>
                      <a:r>
                        <a:rPr lang="en-US" sz="1400" dirty="0">
                          <a:effectLst/>
                          <a:latin typeface="Calibri"/>
                          <a:ea typeface="Calibri"/>
                          <a:cs typeface="Times New Roman"/>
                        </a:rPr>
                        <a:t>I understand that I may, at any time, withdraw consent to medical assistance in dying or any other related matter. I confirm that the nature, benefits, risks, consequences, and alternatives of medical assistance in dying and related matters have been explained to me. I have been informed of the means that are available to relieve my suffering, including palliative care.  I am satisfied with and understand the information I have been given, and consent to receive medical assistance in dying from the prescribing practitioner with the assistance of any other health care service providers as deemed to be appropriate.  </a:t>
                      </a:r>
                      <a:r>
                        <a:rPr lang="en-US" sz="1600" b="1" dirty="0">
                          <a:effectLst/>
                          <a:latin typeface="Calibri"/>
                          <a:ea typeface="Calibri"/>
                          <a:cs typeface="Times New Roman"/>
                        </a:rPr>
                        <a:t>I acknowledge this intervention will result in my death.</a:t>
                      </a:r>
                      <a:endParaRPr lang="en-US" sz="1400" dirty="0">
                        <a:effectLst/>
                        <a:latin typeface="Calibri"/>
                        <a:ea typeface="Calibri"/>
                        <a:cs typeface="Times New Roman"/>
                      </a:endParaRPr>
                    </a:p>
                  </a:txBody>
                  <a:tcPr marL="38769" marR="3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52910">
                <a:tc gridSpan="6">
                  <a:txBody>
                    <a:bodyPr/>
                    <a:lstStyle/>
                    <a:p>
                      <a:pPr marL="0" marR="0">
                        <a:spcBef>
                          <a:spcPts val="0"/>
                        </a:spcBef>
                        <a:spcAft>
                          <a:spcPts val="0"/>
                        </a:spcAft>
                      </a:pPr>
                      <a:r>
                        <a:rPr lang="en-US" sz="1400" dirty="0">
                          <a:effectLst/>
                          <a:latin typeface="Calibri"/>
                          <a:ea typeface="Calibri"/>
                          <a:cs typeface="Times New Roman"/>
                        </a:rPr>
                        <a:t>Intravenous Administration of Medications:  </a:t>
                      </a:r>
                    </a:p>
                    <a:p>
                      <a:pPr marL="0" marR="0">
                        <a:spcBef>
                          <a:spcPts val="0"/>
                        </a:spcBef>
                        <a:spcAft>
                          <a:spcPts val="0"/>
                        </a:spcAft>
                      </a:pPr>
                      <a:r>
                        <a:rPr lang="en-US" sz="1400" dirty="0">
                          <a:effectLst/>
                          <a:latin typeface="Calibri"/>
                          <a:ea typeface="Calibri"/>
                          <a:cs typeface="Times New Roman"/>
                        </a:rPr>
                        <a:t>Midazolam 10 mg IV, Lidocaine 40 mg IV, Propofol 1,000 mg IV, Rocuronium 200 mg IV</a:t>
                      </a:r>
                    </a:p>
                  </a:txBody>
                  <a:tcPr marL="38769" marR="38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23284">
                <a:tc gridSpan="3">
                  <a:txBody>
                    <a:bodyPr/>
                    <a:lstStyle/>
                    <a:p>
                      <a:pPr marL="0" marR="0">
                        <a:spcBef>
                          <a:spcPts val="0"/>
                        </a:spcBef>
                        <a:spcAft>
                          <a:spcPts val="0"/>
                        </a:spcAft>
                      </a:pPr>
                      <a:r>
                        <a:rPr lang="en-CA" sz="1400" dirty="0">
                          <a:effectLst/>
                          <a:latin typeface="Calibri"/>
                          <a:ea typeface="Calibri"/>
                          <a:cs typeface="Times New Roman"/>
                        </a:rPr>
                        <a:t>Patient’s Signature:</a:t>
                      </a:r>
                      <a:endParaRPr lang="en-US" sz="1400" dirty="0">
                        <a:effectLst/>
                        <a:latin typeface="Calibri"/>
                        <a:ea typeface="Calibri"/>
                        <a:cs typeface="Times New Roman"/>
                      </a:endParaRPr>
                    </a:p>
                    <a:p>
                      <a:pPr marL="0" marR="0">
                        <a:spcBef>
                          <a:spcPts val="0"/>
                        </a:spcBef>
                        <a:spcAft>
                          <a:spcPts val="0"/>
                        </a:spcAft>
                      </a:pPr>
                      <a:r>
                        <a:rPr lang="en-CA" sz="1400" dirty="0">
                          <a:effectLst/>
                          <a:latin typeface="Calibri"/>
                          <a:ea typeface="Calibri"/>
                          <a:cs typeface="Times New Roman"/>
                        </a:rPr>
                        <a:t> </a:t>
                      </a:r>
                      <a:endParaRPr lang="en-US" sz="1400" dirty="0">
                        <a:effectLst/>
                        <a:latin typeface="Calibri"/>
                        <a:ea typeface="Calibri"/>
                        <a:cs typeface="Times New Roman"/>
                      </a:endParaRPr>
                    </a:p>
                  </a:txBody>
                  <a:tcPr marL="38769" marR="3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spcBef>
                          <a:spcPts val="0"/>
                        </a:spcBef>
                        <a:spcAft>
                          <a:spcPts val="0"/>
                        </a:spcAft>
                      </a:pPr>
                      <a:r>
                        <a:rPr lang="en-CA" sz="1400" dirty="0">
                          <a:effectLst/>
                          <a:latin typeface="Calibri"/>
                          <a:ea typeface="Calibri"/>
                          <a:cs typeface="Times New Roman"/>
                        </a:rPr>
                        <a:t>Time:</a:t>
                      </a:r>
                      <a:endParaRPr lang="en-US" sz="1400" dirty="0">
                        <a:effectLst/>
                        <a:latin typeface="Calibri"/>
                        <a:ea typeface="Calibri"/>
                        <a:cs typeface="Times New Roman"/>
                      </a:endParaRPr>
                    </a:p>
                  </a:txBody>
                  <a:tcPr marL="38769" marR="3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spcBef>
                          <a:spcPts val="0"/>
                        </a:spcBef>
                        <a:spcAft>
                          <a:spcPts val="0"/>
                        </a:spcAft>
                      </a:pPr>
                      <a:r>
                        <a:rPr lang="en-CA" sz="1400" dirty="0">
                          <a:effectLst/>
                          <a:latin typeface="Calibri"/>
                          <a:ea typeface="Calibri"/>
                          <a:cs typeface="Times New Roman"/>
                        </a:rPr>
                        <a:t>Date :</a:t>
                      </a:r>
                      <a:endParaRPr lang="en-US" sz="1400" dirty="0">
                        <a:effectLst/>
                        <a:latin typeface="Calibri"/>
                        <a:ea typeface="Calibri"/>
                        <a:cs typeface="Times New Roman"/>
                      </a:endParaRPr>
                    </a:p>
                  </a:txBody>
                  <a:tcPr marL="38769" marR="3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9004">
                <a:tc gridSpan="5">
                  <a:txBody>
                    <a:bodyPr/>
                    <a:lstStyle/>
                    <a:p>
                      <a:pPr marL="0" marR="0">
                        <a:spcBef>
                          <a:spcPts val="0"/>
                        </a:spcBef>
                        <a:spcAft>
                          <a:spcPts val="0"/>
                        </a:spcAft>
                      </a:pPr>
                      <a:r>
                        <a:rPr lang="en-CA" sz="1400" dirty="0">
                          <a:effectLst/>
                          <a:latin typeface="Calibri"/>
                          <a:ea typeface="Calibri"/>
                          <a:cs typeface="Times New Roman"/>
                        </a:rPr>
                        <a:t>Patient has completed a Foreseeable Death:  Advance Consent Arrangement form.</a:t>
                      </a:r>
                      <a:endParaRPr lang="en-US" sz="1400" dirty="0">
                        <a:effectLst/>
                        <a:latin typeface="Calibri"/>
                        <a:ea typeface="Calibri"/>
                        <a:cs typeface="Times New Roman"/>
                      </a:endParaRPr>
                    </a:p>
                  </a:txBody>
                  <a:tcPr marL="38769" marR="3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spcBef>
                          <a:spcPts val="0"/>
                        </a:spcBef>
                        <a:spcAft>
                          <a:spcPts val="0"/>
                        </a:spcAft>
                      </a:pPr>
                      <a:r>
                        <a:rPr lang="en-CA" sz="1400" dirty="0">
                          <a:effectLst/>
                          <a:latin typeface="MS Gothic"/>
                          <a:ea typeface="Calibri"/>
                          <a:cs typeface="Times New Roman"/>
                        </a:rPr>
                        <a:t>☐</a:t>
                      </a:r>
                      <a:r>
                        <a:rPr lang="en-CA" sz="1400" dirty="0">
                          <a:effectLst/>
                          <a:latin typeface="Calibri"/>
                          <a:ea typeface="Calibri"/>
                          <a:cs typeface="Times New Roman"/>
                        </a:rPr>
                        <a:t> Yes     </a:t>
                      </a:r>
                      <a:r>
                        <a:rPr lang="en-CA" sz="1400" dirty="0">
                          <a:effectLst/>
                          <a:latin typeface="MS Gothic"/>
                          <a:ea typeface="Calibri"/>
                          <a:cs typeface="Times New Roman"/>
                        </a:rPr>
                        <a:t>☐</a:t>
                      </a:r>
                      <a:r>
                        <a:rPr lang="en-CA" sz="1400" dirty="0">
                          <a:effectLst/>
                          <a:latin typeface="Calibri"/>
                          <a:ea typeface="Calibri"/>
                          <a:cs typeface="Times New Roman"/>
                        </a:rPr>
                        <a:t> No  </a:t>
                      </a:r>
                      <a:endParaRPr lang="en-US" sz="1400" dirty="0">
                        <a:effectLst/>
                        <a:latin typeface="Calibri"/>
                        <a:ea typeface="Calibri"/>
                        <a:cs typeface="Times New Roman"/>
                      </a:endParaRPr>
                    </a:p>
                  </a:txBody>
                  <a:tcPr marL="38769" marR="3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021550">
                <a:tc gridSpan="6">
                  <a:txBody>
                    <a:bodyPr/>
                    <a:lstStyle/>
                    <a:p>
                      <a:pPr marL="0" marR="0">
                        <a:spcBef>
                          <a:spcPts val="0"/>
                        </a:spcBef>
                        <a:spcAft>
                          <a:spcPts val="0"/>
                        </a:spcAft>
                      </a:pPr>
                      <a:br>
                        <a:rPr lang="en-US" sz="1400" dirty="0">
                          <a:effectLst/>
                          <a:latin typeface="Calibri"/>
                          <a:ea typeface="Calibri"/>
                          <a:cs typeface="Times New Roman"/>
                        </a:rPr>
                      </a:br>
                      <a:r>
                        <a:rPr lang="en-US" sz="1400" b="1" dirty="0">
                          <a:effectLst/>
                          <a:latin typeface="Calibri"/>
                          <a:ea typeface="Calibri"/>
                          <a:cs typeface="Times New Roman"/>
                        </a:rPr>
                        <a:t>Proxy Declaration:</a:t>
                      </a:r>
                      <a:r>
                        <a:rPr lang="en-US" sz="1400" dirty="0">
                          <a:effectLst/>
                          <a:latin typeface="Calibri"/>
                          <a:ea typeface="Calibri"/>
                          <a:cs typeface="Times New Roman"/>
                        </a:rPr>
                        <a:t> If the patient </a:t>
                      </a:r>
                      <a:r>
                        <a:rPr lang="en-US" sz="1400" b="1" dirty="0">
                          <a:effectLst/>
                          <a:latin typeface="Calibri"/>
                          <a:ea typeface="Calibri"/>
                          <a:cs typeface="Times New Roman"/>
                        </a:rPr>
                        <a:t>is physically unable to sign</a:t>
                      </a:r>
                      <a:r>
                        <a:rPr lang="en-US" sz="1400" dirty="0">
                          <a:effectLst/>
                          <a:latin typeface="Calibri"/>
                          <a:ea typeface="Calibri"/>
                          <a:cs typeface="Times New Roman"/>
                        </a:rPr>
                        <a:t>, a proxy can sign on the patient’s express direction and in the patient’s presence.  The proxy cannot be the listed witness, must be at least 18 years old, must understand the nature of the request for medical assistance in dying, and must not know or believe they are a beneficiary under the will of the patient, or a recipient of financial or other material benefit resulting from the death of the patient.   Must be signed in front of the patient and the independent witness.</a:t>
                      </a:r>
                    </a:p>
                  </a:txBody>
                  <a:tcPr marL="38769" marR="3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529365">
                <a:tc gridSpan="2">
                  <a:txBody>
                    <a:bodyPr/>
                    <a:lstStyle/>
                    <a:p>
                      <a:pPr marL="0" marR="0">
                        <a:spcBef>
                          <a:spcPts val="0"/>
                        </a:spcBef>
                        <a:spcAft>
                          <a:spcPts val="0"/>
                        </a:spcAft>
                      </a:pPr>
                      <a:r>
                        <a:rPr lang="en-CA" sz="1400">
                          <a:effectLst/>
                          <a:latin typeface="Calibri"/>
                          <a:ea typeface="Calibri"/>
                          <a:cs typeface="Times New Roman"/>
                        </a:rPr>
                        <a:t>Print Proxy’s Name:</a:t>
                      </a:r>
                      <a:endParaRPr lang="en-US" sz="1400">
                        <a:effectLst/>
                        <a:latin typeface="Calibri"/>
                        <a:ea typeface="Calibri"/>
                        <a:cs typeface="Times New Roman"/>
                      </a:endParaRPr>
                    </a:p>
                    <a:p>
                      <a:pPr marL="0" marR="0">
                        <a:spcBef>
                          <a:spcPts val="0"/>
                        </a:spcBef>
                        <a:spcAft>
                          <a:spcPts val="0"/>
                        </a:spcAft>
                      </a:pPr>
                      <a:r>
                        <a:rPr lang="en-CA" sz="1400" b="1">
                          <a:effectLst/>
                          <a:latin typeface="Calibri"/>
                          <a:ea typeface="Calibri"/>
                          <a:cs typeface="Times New Roman"/>
                        </a:rPr>
                        <a:t> </a:t>
                      </a:r>
                      <a:endParaRPr lang="en-US" sz="1400">
                        <a:effectLst/>
                        <a:latin typeface="Calibri"/>
                        <a:ea typeface="Calibri"/>
                        <a:cs typeface="Times New Roman"/>
                      </a:endParaRPr>
                    </a:p>
                    <a:p>
                      <a:pPr marL="0" marR="0">
                        <a:spcBef>
                          <a:spcPts val="0"/>
                        </a:spcBef>
                        <a:spcAft>
                          <a:spcPts val="0"/>
                        </a:spcAft>
                      </a:pPr>
                      <a:r>
                        <a:rPr lang="en-CA" sz="1400" b="1">
                          <a:effectLst/>
                          <a:latin typeface="Calibri"/>
                          <a:ea typeface="Calibri"/>
                          <a:cs typeface="Times New Roman"/>
                        </a:rPr>
                        <a:t> </a:t>
                      </a:r>
                      <a:endParaRPr lang="en-US" sz="1400">
                        <a:effectLst/>
                        <a:latin typeface="Calibri"/>
                        <a:ea typeface="Calibri"/>
                        <a:cs typeface="Times New Roman"/>
                      </a:endParaRPr>
                    </a:p>
                  </a:txBody>
                  <a:tcPr marL="38769" marR="3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spcBef>
                          <a:spcPts val="0"/>
                        </a:spcBef>
                        <a:spcAft>
                          <a:spcPts val="0"/>
                        </a:spcAft>
                      </a:pPr>
                      <a:r>
                        <a:rPr lang="en-US" sz="1400" dirty="0">
                          <a:effectLst/>
                          <a:latin typeface="Calibri"/>
                          <a:ea typeface="Calibri"/>
                          <a:cs typeface="Times New Roman"/>
                        </a:rPr>
                        <a:t>Proxy’s Signature:</a:t>
                      </a:r>
                    </a:p>
                  </a:txBody>
                  <a:tcPr marL="38769" marR="3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CA" sz="1400" dirty="0">
                          <a:effectLst/>
                          <a:latin typeface="Calibri"/>
                          <a:ea typeface="Calibri"/>
                          <a:cs typeface="Times New Roman"/>
                        </a:rPr>
                        <a:t>Date :</a:t>
                      </a:r>
                      <a:endParaRPr lang="en-US" sz="1400" dirty="0">
                        <a:effectLst/>
                        <a:latin typeface="Calibri"/>
                        <a:ea typeface="Calibri"/>
                        <a:cs typeface="Times New Roman"/>
                      </a:endParaRPr>
                    </a:p>
                  </a:txBody>
                  <a:tcPr marL="38769" marR="387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624839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Urb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SHA Colors">
      <a:dk1>
        <a:sysClr val="windowText" lastClr="000000"/>
      </a:dk1>
      <a:lt1>
        <a:sysClr val="window" lastClr="FFFFFF"/>
      </a:lt1>
      <a:dk2>
        <a:srgbClr val="595959"/>
      </a:dk2>
      <a:lt2>
        <a:srgbClr val="FFFFFF"/>
      </a:lt2>
      <a:accent1>
        <a:srgbClr val="036936"/>
      </a:accent1>
      <a:accent2>
        <a:srgbClr val="62A744"/>
      </a:accent2>
      <a:accent3>
        <a:srgbClr val="FDDC3F"/>
      </a:accent3>
      <a:accent4>
        <a:srgbClr val="57A8AD"/>
      </a:accent4>
      <a:accent5>
        <a:srgbClr val="CFCBAE"/>
      </a:accent5>
      <a:accent6>
        <a:srgbClr val="666666"/>
      </a:accent6>
      <a:hlink>
        <a:srgbClr val="57A8AD"/>
      </a:hlink>
      <a:folHlink>
        <a:srgbClr val="62A74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owerpoint-template-3-lines" id="{952520F7-801C-4195-86D3-1289821A2218}" vid="{9AD47277-B783-4E7F-8B3A-AD2AA40724CE}"/>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8221</TotalTime>
  <Words>17534</Words>
  <Application>Microsoft Office PowerPoint</Application>
  <PresentationFormat>On-screen Show (4:3)</PresentationFormat>
  <Paragraphs>1006</Paragraphs>
  <Slides>124</Slides>
  <Notes>35</Notes>
  <HiddenSlides>0</HiddenSlides>
  <MMClips>0</MMClips>
  <ScaleCrop>false</ScaleCrop>
  <HeadingPairs>
    <vt:vector size="8" baseType="variant">
      <vt:variant>
        <vt:lpstr>Fonts Used</vt:lpstr>
      </vt:variant>
      <vt:variant>
        <vt:i4>9</vt:i4>
      </vt:variant>
      <vt:variant>
        <vt:lpstr>Theme</vt:lpstr>
      </vt:variant>
      <vt:variant>
        <vt:i4>7</vt:i4>
      </vt:variant>
      <vt:variant>
        <vt:lpstr>Embedded OLE Servers</vt:lpstr>
      </vt:variant>
      <vt:variant>
        <vt:i4>1</vt:i4>
      </vt:variant>
      <vt:variant>
        <vt:lpstr>Slide Titles</vt:lpstr>
      </vt:variant>
      <vt:variant>
        <vt:i4>124</vt:i4>
      </vt:variant>
    </vt:vector>
  </HeadingPairs>
  <TitlesOfParts>
    <vt:vector size="141" baseType="lpstr">
      <vt:lpstr>MS Gothic</vt:lpstr>
      <vt:lpstr>Arial</vt:lpstr>
      <vt:lpstr>Calibri</vt:lpstr>
      <vt:lpstr>Calibri Light</vt:lpstr>
      <vt:lpstr>Georgia</vt:lpstr>
      <vt:lpstr>Helvetica Neue</vt:lpstr>
      <vt:lpstr>Open Sans</vt:lpstr>
      <vt:lpstr>Trebuchet MS</vt:lpstr>
      <vt:lpstr>Wingdings 2</vt:lpstr>
      <vt:lpstr>Urban</vt:lpstr>
      <vt:lpstr>3_Office Theme</vt:lpstr>
      <vt:lpstr>4_Office Theme</vt:lpstr>
      <vt:lpstr>1_Urban</vt:lpstr>
      <vt:lpstr>Default Design</vt:lpstr>
      <vt:lpstr>Office Theme</vt:lpstr>
      <vt:lpstr>1_Office Theme</vt:lpstr>
      <vt:lpstr>Worksheet</vt:lpstr>
      <vt:lpstr>Medical Assistance in Dying (MAID): An update April 7, 2023</vt:lpstr>
      <vt:lpstr>Faculty/Presenter Disclosure</vt:lpstr>
      <vt:lpstr>Biography</vt:lpstr>
      <vt:lpstr>References: </vt:lpstr>
      <vt:lpstr>Overview/Abstract</vt:lpstr>
      <vt:lpstr>Learning Objectives</vt:lpstr>
      <vt:lpstr>“I'm not afraid of death; I just don't want to be there when it happens.” ― Woody Allen</vt:lpstr>
      <vt:lpstr>Leading causes of death, Canada, by sex, 2019</vt:lpstr>
      <vt:lpstr>What is a good death?</vt:lpstr>
      <vt:lpstr>PowerPoint Presentation</vt:lpstr>
      <vt:lpstr>PowerPoint Presentation</vt:lpstr>
      <vt:lpstr>PowerPoint Presentation</vt:lpstr>
      <vt:lpstr>Non-beneficial treatments (NBT) in hospital at the end of life</vt:lpstr>
      <vt:lpstr>Care towards the end of life: the graduated approach</vt:lpstr>
      <vt:lpstr>Patient-family understanding of choices</vt:lpstr>
      <vt:lpstr>Best interest of the patient</vt:lpstr>
      <vt:lpstr>How Three Women Changed the Law</vt:lpstr>
      <vt:lpstr>BILL C-14(June 2016) Medical Assistance In Dying</vt:lpstr>
      <vt:lpstr> </vt:lpstr>
      <vt:lpstr>Make a voluntary request that is not the result of external pressure </vt:lpstr>
      <vt:lpstr>Give informed consent to receive MAID, meaning that the person has consented to receiving MAID after they have received all information needed to make this decision</vt:lpstr>
      <vt:lpstr>Serious and incurable illness, disease or disability </vt:lpstr>
      <vt:lpstr>Enduring physical or psychological suffering, caused by either the illness, disease or disability, or by the advanced state of decline in capabilities, that is intolerable to the person and cannot be relieved under conditions that they consider acceptable</vt:lpstr>
      <vt:lpstr>C14 required reasonably foreseeable natural death (RFND)</vt:lpstr>
      <vt:lpstr>Origins of C-7: Truchon and Gladu v. Canada (Attorney General) and Quebec (Attorney General)</vt:lpstr>
      <vt:lpstr>Bill C-7: An Act to Amend the Criminal Code (MAID)</vt:lpstr>
      <vt:lpstr>Reflection period and consent immediately before MAID</vt:lpstr>
      <vt:lpstr>PowerPoint Presentation</vt:lpstr>
      <vt:lpstr>PowerPoint Presentation</vt:lpstr>
      <vt:lpstr>Total MAID Deaths in Canada, 2016 to 2022</vt:lpstr>
      <vt:lpstr>Percentage of Total Deaths Attributed to MAID by Jurisdiction, 2019 - 2022</vt:lpstr>
      <vt:lpstr>MAID by Main Condition, 2022</vt:lpstr>
      <vt:lpstr>MAID by Cancer Type, 2022</vt:lpstr>
      <vt:lpstr>MAID by Neurological Condition, 2021-2022</vt:lpstr>
      <vt:lpstr>MAID by Other Condition / Multiple Comorbidities, 2022</vt:lpstr>
      <vt:lpstr>MAID by Age Category, 2022</vt:lpstr>
      <vt:lpstr>Nature of Suffering of Those Who Received MAID, 2022</vt:lpstr>
      <vt:lpstr>MAID Recipients Who Received Palliative Care and Disability Support Services, 2022</vt:lpstr>
      <vt:lpstr>Main Condition, MAID, Natural Death Not Reasonably Foreseeable, 2022</vt:lpstr>
      <vt:lpstr>Patients asking for a medically assisted death</vt:lpstr>
      <vt:lpstr>Special issues in those without RFND</vt:lpstr>
      <vt:lpstr>MAID for sole or comorbid mental disorders</vt:lpstr>
      <vt:lpstr>The special joint committee on medical assistance in dying. Third report, January 2024</vt:lpstr>
      <vt:lpstr>The Major Concerns About MAiD MD-SUMC*</vt:lpstr>
      <vt:lpstr>Recommendations by the Expert Panel</vt:lpstr>
      <vt:lpstr>General concerns about voluntariness in the context of mental disorders</vt:lpstr>
      <vt:lpstr>Voluntariness of a request for MAID</vt:lpstr>
      <vt:lpstr>Voluntariness of a request for MAID</vt:lpstr>
      <vt:lpstr>Time requirement for adequate assessment</vt:lpstr>
      <vt:lpstr>Most Common Mental Disorders in MAID Requests based on European data on MAID-MD</vt:lpstr>
      <vt:lpstr>Health Canada MAID Practice Standards Task Group </vt:lpstr>
      <vt:lpstr>Health Canada MAID Practice Standards Task Group </vt:lpstr>
      <vt:lpstr>Before providing MAID to a person whose natural death is not reasonably foreseeable taking into account all of their medical circumstances (Track 2), the provider must:</vt:lpstr>
      <vt:lpstr>Practitioner with expertise</vt:lpstr>
      <vt:lpstr>Eligibility for MAID: Grievous and irremediable medical condition</vt:lpstr>
      <vt:lpstr>Serious and incurable illness, disease, or disability</vt:lpstr>
      <vt:lpstr>Serious and incurable illness, disease, or disability</vt:lpstr>
      <vt:lpstr>An advanced state of irreversible decline in capability</vt:lpstr>
      <vt:lpstr>An advanced state of irreversible decline in capability</vt:lpstr>
      <vt:lpstr>Suffering that is intolerable to them and that cannot be relieved under conditions that they consider acceptable</vt:lpstr>
      <vt:lpstr>Serious consideration to the reasonable and available means to relieve the person’s  suffering (Track II)</vt:lpstr>
      <vt:lpstr>“Bob” 56 YO Indigenous man in homeless shelter asks for MAID</vt:lpstr>
      <vt:lpstr> </vt:lpstr>
      <vt:lpstr>Capacity and informed consent: CPSS</vt:lpstr>
      <vt:lpstr>Factors to consider in exploring capacity and informed consent: CPSS</vt:lpstr>
      <vt:lpstr>Informed consent for MAID: CPSS</vt:lpstr>
      <vt:lpstr>Capacity, vulnerability, voluntariness and informed consent</vt:lpstr>
      <vt:lpstr>Vulnerability and MAiD Requests</vt:lpstr>
      <vt:lpstr>Sources of Vulnerability</vt:lpstr>
      <vt:lpstr>Autonomy-Protection Continuum</vt:lpstr>
      <vt:lpstr>How do you differentiate a MAID request from suicidality?</vt:lpstr>
      <vt:lpstr>Eligibility for MAID: Grievous and irremediable medical condition</vt:lpstr>
      <vt:lpstr>Bob: Eligibility for MAID- A: Grievous and irremediable medical condition</vt:lpstr>
      <vt:lpstr>Bob- B: They are in an advanced state of irreversible decline in capability</vt:lpstr>
      <vt:lpstr>Bob- C: Intolerable suffering</vt:lpstr>
      <vt:lpstr>Means that could relieve suffering are not available due to systemic barriers</vt:lpstr>
      <vt:lpstr>Bob continued:  If he is deemed track II or not reasonably foreseeable natural death. Who should you choose to supply expertise? </vt:lpstr>
      <vt:lpstr>What is Bob refuses access to Health records?</vt:lpstr>
      <vt:lpstr>What is Bob refuses the assessor to gather collateral information(including from treating team, family members, and significant contacts)?</vt:lpstr>
      <vt:lpstr>Other challenges</vt:lpstr>
      <vt:lpstr>Justice</vt:lpstr>
      <vt:lpstr>Initiating the discussion of MAID</vt:lpstr>
      <vt:lpstr>MAID requests after traumatic circumstances like traumatic spinal cord injuries (tSCIs)</vt:lpstr>
      <vt:lpstr>MAID for dementia</vt:lpstr>
      <vt:lpstr>Advanced requests for MAID</vt:lpstr>
      <vt:lpstr>Special Joint Committee on MAID(AMAD) COMMITTEE REPORT-2: ADVANCE REQUESTS</vt:lpstr>
      <vt:lpstr>National assembly of Québec report of the select committee on the evolution of the act respecting end‑of‑life care</vt:lpstr>
      <vt:lpstr>National assembly of Québec report of the select committee on the evolution of the act respecting end‑of‑life care</vt:lpstr>
      <vt:lpstr>Quebec wants Criminal Code exemption so people can request MAID in advance</vt:lpstr>
      <vt:lpstr>Transfers from objecting sites</vt:lpstr>
      <vt:lpstr>Practical issues about MAID in Saskatchewan</vt:lpstr>
      <vt:lpstr>MAID referral process</vt:lpstr>
      <vt:lpstr>The written request to be assessed for MAID</vt:lpstr>
      <vt:lpstr>Written Request</vt:lpstr>
      <vt:lpstr>Assessments of eligibility</vt:lpstr>
      <vt:lpstr>Preparation for MAID</vt:lpstr>
      <vt:lpstr>PowerPoint Presentation</vt:lpstr>
      <vt:lpstr>Day of MAID Provision</vt:lpstr>
      <vt:lpstr>PowerPoint Presentation</vt:lpstr>
      <vt:lpstr>The Medications (in standardized kit from pharmacy)</vt:lpstr>
      <vt:lpstr>The Medical Certificate of Death</vt:lpstr>
      <vt:lpstr>PowerPoint Presentation</vt:lpstr>
      <vt:lpstr>PowerPoint Presentation</vt:lpstr>
      <vt:lpstr>How physicians and nurse practitioners can become assessors and providers</vt:lpstr>
      <vt:lpstr>PowerPoint Presentation</vt:lpstr>
      <vt:lpstr>Practitioner Agreement for MAID Practitioners</vt:lpstr>
      <vt:lpstr>Practitioner Agreement for MAID Practitioners</vt:lpstr>
      <vt:lpstr>Discussion</vt:lpstr>
      <vt:lpstr>Slides for those with special interest</vt:lpstr>
      <vt:lpstr>Special Joint Committee on MAID(AMAD) COMMITTEE REPORT-2: ADVANCE REQUESTS</vt:lpstr>
      <vt:lpstr>MAID and Organ Donation</vt:lpstr>
      <vt:lpstr>Deceased organ donation in conscious and competent patients</vt:lpstr>
      <vt:lpstr>Referral to an organ donation organization</vt:lpstr>
      <vt:lpstr>Conversations about donation</vt:lpstr>
      <vt:lpstr>Consent</vt:lpstr>
      <vt:lpstr>Consent cont.</vt:lpstr>
      <vt:lpstr>Donor testing and evaluation</vt:lpstr>
      <vt:lpstr>MAiD procedures</vt:lpstr>
      <vt:lpstr>Determination of death</vt:lpstr>
      <vt:lpstr>Separation of decisions</vt:lpstr>
      <vt:lpstr>Directed and conditional donation </vt:lpstr>
      <vt:lpstr>Separation of roles</vt:lpstr>
      <vt:lpstr>Flow chart for loss of capacity after first-person consent for MAiD but before first-person consent for donation in Track 1 patients.</vt:lpstr>
      <vt:lpstr>Flow chart for referral and consent for donation after medical assistance in dying (MAiD) in Track 2 patients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Saskatoon Cancer Centre NURSING ROUNDS</dc:title>
  <dc:creator>pat.yuzik</dc:creator>
  <cp:lastModifiedBy>Patrick</cp:lastModifiedBy>
  <cp:revision>789</cp:revision>
  <cp:lastPrinted>2021-03-22T21:33:28Z</cp:lastPrinted>
  <dcterms:created xsi:type="dcterms:W3CDTF">2016-04-28T16:04:57Z</dcterms:created>
  <dcterms:modified xsi:type="dcterms:W3CDTF">2024-04-07T15:07:37Z</dcterms:modified>
</cp:coreProperties>
</file>